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2" r:id="rId26"/>
    <p:sldId id="283" r:id="rId27"/>
    <p:sldId id="280" r:id="rId28"/>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5" d="100"/>
          <a:sy n="105" d="100"/>
        </p:scale>
        <p:origin x="-232"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C5397ABD-1949-D549-83E9-11A32D40BCE3}" type="datetimeFigureOut">
              <a:rPr lang="fr-FR" smtClean="0"/>
              <a:t>20/07/16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4FB8D2-06F5-B542-A338-7E78B7D9171D}" type="slidenum">
              <a:rPr lang="fr-FR" smtClean="0"/>
              <a:t>‹#›</a:t>
            </a:fld>
            <a:endParaRPr lang="fr-FR"/>
          </a:p>
        </p:txBody>
      </p:sp>
    </p:spTree>
    <p:extLst>
      <p:ext uri="{BB962C8B-B14F-4D97-AF65-F5344CB8AC3E}">
        <p14:creationId xmlns:p14="http://schemas.microsoft.com/office/powerpoint/2010/main" val="1300667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5397ABD-1949-D549-83E9-11A32D40BCE3}" type="datetimeFigureOut">
              <a:rPr lang="fr-FR" smtClean="0"/>
              <a:t>20/07/16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4FB8D2-06F5-B542-A338-7E78B7D9171D}" type="slidenum">
              <a:rPr lang="fr-FR" smtClean="0"/>
              <a:t>‹#›</a:t>
            </a:fld>
            <a:endParaRPr lang="fr-FR"/>
          </a:p>
        </p:txBody>
      </p:sp>
    </p:spTree>
    <p:extLst>
      <p:ext uri="{BB962C8B-B14F-4D97-AF65-F5344CB8AC3E}">
        <p14:creationId xmlns:p14="http://schemas.microsoft.com/office/powerpoint/2010/main" val="4032139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5397ABD-1949-D549-83E9-11A32D40BCE3}" type="datetimeFigureOut">
              <a:rPr lang="fr-FR" smtClean="0"/>
              <a:t>20/07/16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4FB8D2-06F5-B542-A338-7E78B7D9171D}" type="slidenum">
              <a:rPr lang="fr-FR" smtClean="0"/>
              <a:t>‹#›</a:t>
            </a:fld>
            <a:endParaRPr lang="fr-FR"/>
          </a:p>
        </p:txBody>
      </p:sp>
    </p:spTree>
    <p:extLst>
      <p:ext uri="{BB962C8B-B14F-4D97-AF65-F5344CB8AC3E}">
        <p14:creationId xmlns:p14="http://schemas.microsoft.com/office/powerpoint/2010/main" val="76879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5397ABD-1949-D549-83E9-11A32D40BCE3}" type="datetimeFigureOut">
              <a:rPr lang="fr-FR" smtClean="0"/>
              <a:t>20/07/16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4FB8D2-06F5-B542-A338-7E78B7D9171D}" type="slidenum">
              <a:rPr lang="fr-FR" smtClean="0"/>
              <a:t>‹#›</a:t>
            </a:fld>
            <a:endParaRPr lang="fr-FR"/>
          </a:p>
        </p:txBody>
      </p:sp>
    </p:spTree>
    <p:extLst>
      <p:ext uri="{BB962C8B-B14F-4D97-AF65-F5344CB8AC3E}">
        <p14:creationId xmlns:p14="http://schemas.microsoft.com/office/powerpoint/2010/main" val="840716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C5397ABD-1949-D549-83E9-11A32D40BCE3}" type="datetimeFigureOut">
              <a:rPr lang="fr-FR" smtClean="0"/>
              <a:t>20/07/16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74FB8D2-06F5-B542-A338-7E78B7D9171D}" type="slidenum">
              <a:rPr lang="fr-FR" smtClean="0"/>
              <a:t>‹#›</a:t>
            </a:fld>
            <a:endParaRPr lang="fr-FR"/>
          </a:p>
        </p:txBody>
      </p:sp>
    </p:spTree>
    <p:extLst>
      <p:ext uri="{BB962C8B-B14F-4D97-AF65-F5344CB8AC3E}">
        <p14:creationId xmlns:p14="http://schemas.microsoft.com/office/powerpoint/2010/main" val="836562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5397ABD-1949-D549-83E9-11A32D40BCE3}" type="datetimeFigureOut">
              <a:rPr lang="fr-FR" smtClean="0"/>
              <a:t>20/07/16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74FB8D2-06F5-B542-A338-7E78B7D9171D}" type="slidenum">
              <a:rPr lang="fr-FR" smtClean="0"/>
              <a:t>‹#›</a:t>
            </a:fld>
            <a:endParaRPr lang="fr-FR"/>
          </a:p>
        </p:txBody>
      </p:sp>
    </p:spTree>
    <p:extLst>
      <p:ext uri="{BB962C8B-B14F-4D97-AF65-F5344CB8AC3E}">
        <p14:creationId xmlns:p14="http://schemas.microsoft.com/office/powerpoint/2010/main" val="887349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5397ABD-1949-D549-83E9-11A32D40BCE3}" type="datetimeFigureOut">
              <a:rPr lang="fr-FR" smtClean="0"/>
              <a:t>20/07/16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74FB8D2-06F5-B542-A338-7E78B7D9171D}" type="slidenum">
              <a:rPr lang="fr-FR" smtClean="0"/>
              <a:t>‹#›</a:t>
            </a:fld>
            <a:endParaRPr lang="fr-FR"/>
          </a:p>
        </p:txBody>
      </p:sp>
    </p:spTree>
    <p:extLst>
      <p:ext uri="{BB962C8B-B14F-4D97-AF65-F5344CB8AC3E}">
        <p14:creationId xmlns:p14="http://schemas.microsoft.com/office/powerpoint/2010/main" val="2243454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C5397ABD-1949-D549-83E9-11A32D40BCE3}" type="datetimeFigureOut">
              <a:rPr lang="fr-FR" smtClean="0"/>
              <a:t>20/07/16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74FB8D2-06F5-B542-A338-7E78B7D9171D}" type="slidenum">
              <a:rPr lang="fr-FR" smtClean="0"/>
              <a:t>‹#›</a:t>
            </a:fld>
            <a:endParaRPr lang="fr-FR"/>
          </a:p>
        </p:txBody>
      </p:sp>
    </p:spTree>
    <p:extLst>
      <p:ext uri="{BB962C8B-B14F-4D97-AF65-F5344CB8AC3E}">
        <p14:creationId xmlns:p14="http://schemas.microsoft.com/office/powerpoint/2010/main" val="3194027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5397ABD-1949-D549-83E9-11A32D40BCE3}" type="datetimeFigureOut">
              <a:rPr lang="fr-FR" smtClean="0"/>
              <a:t>20/07/16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74FB8D2-06F5-B542-A338-7E78B7D9171D}" type="slidenum">
              <a:rPr lang="fr-FR" smtClean="0"/>
              <a:t>‹#›</a:t>
            </a:fld>
            <a:endParaRPr lang="fr-FR"/>
          </a:p>
        </p:txBody>
      </p:sp>
    </p:spTree>
    <p:extLst>
      <p:ext uri="{BB962C8B-B14F-4D97-AF65-F5344CB8AC3E}">
        <p14:creationId xmlns:p14="http://schemas.microsoft.com/office/powerpoint/2010/main" val="33412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5397ABD-1949-D549-83E9-11A32D40BCE3}" type="datetimeFigureOut">
              <a:rPr lang="fr-FR" smtClean="0"/>
              <a:t>20/07/16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74FB8D2-06F5-B542-A338-7E78B7D9171D}" type="slidenum">
              <a:rPr lang="fr-FR" smtClean="0"/>
              <a:t>‹#›</a:t>
            </a:fld>
            <a:endParaRPr lang="fr-FR"/>
          </a:p>
        </p:txBody>
      </p:sp>
    </p:spTree>
    <p:extLst>
      <p:ext uri="{BB962C8B-B14F-4D97-AF65-F5344CB8AC3E}">
        <p14:creationId xmlns:p14="http://schemas.microsoft.com/office/powerpoint/2010/main" val="3266617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5397ABD-1949-D549-83E9-11A32D40BCE3}" type="datetimeFigureOut">
              <a:rPr lang="fr-FR" smtClean="0"/>
              <a:t>20/07/16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74FB8D2-06F5-B542-A338-7E78B7D9171D}" type="slidenum">
              <a:rPr lang="fr-FR" smtClean="0"/>
              <a:t>‹#›</a:t>
            </a:fld>
            <a:endParaRPr lang="fr-FR"/>
          </a:p>
        </p:txBody>
      </p:sp>
    </p:spTree>
    <p:extLst>
      <p:ext uri="{BB962C8B-B14F-4D97-AF65-F5344CB8AC3E}">
        <p14:creationId xmlns:p14="http://schemas.microsoft.com/office/powerpoint/2010/main" val="36560162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397ABD-1949-D549-83E9-11A32D40BCE3}" type="datetimeFigureOut">
              <a:rPr lang="fr-FR" smtClean="0"/>
              <a:t>20/07/16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4FB8D2-06F5-B542-A338-7E78B7D9171D}" type="slidenum">
              <a:rPr lang="fr-FR" smtClean="0"/>
              <a:t>‹#›</a:t>
            </a:fld>
            <a:endParaRPr lang="fr-FR"/>
          </a:p>
        </p:txBody>
      </p:sp>
    </p:spTree>
    <p:extLst>
      <p:ext uri="{BB962C8B-B14F-4D97-AF65-F5344CB8AC3E}">
        <p14:creationId xmlns:p14="http://schemas.microsoft.com/office/powerpoint/2010/main" val="1852111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Le chrétien en politique</a:t>
            </a:r>
            <a:endParaRPr lang="fr-FR" dirty="0"/>
          </a:p>
        </p:txBody>
      </p:sp>
      <p:sp>
        <p:nvSpPr>
          <p:cNvPr id="3" name="Sous-titre 2"/>
          <p:cNvSpPr>
            <a:spLocks noGrp="1"/>
          </p:cNvSpPr>
          <p:nvPr>
            <p:ph type="subTitle" idx="1"/>
          </p:nvPr>
        </p:nvSpPr>
        <p:spPr/>
        <p:txBody>
          <a:bodyPr/>
          <a:lstStyle/>
          <a:p>
            <a:r>
              <a:rPr lang="fr-FR" dirty="0" smtClean="0"/>
              <a:t>Être chrétien (luthérien) dans le 3</a:t>
            </a:r>
            <a:r>
              <a:rPr lang="fr-FR" baseline="30000" dirty="0" smtClean="0"/>
              <a:t>ème</a:t>
            </a:r>
            <a:r>
              <a:rPr lang="fr-FR" dirty="0" smtClean="0"/>
              <a:t> Reich</a:t>
            </a:r>
          </a:p>
          <a:p>
            <a:r>
              <a:rPr lang="fr-FR" dirty="0" smtClean="0"/>
              <a:t>Être soldat dans la Wehrmacht</a:t>
            </a:r>
            <a:endParaRPr lang="fr-FR" dirty="0"/>
          </a:p>
        </p:txBody>
      </p:sp>
    </p:spTree>
    <p:extLst>
      <p:ext uri="{BB962C8B-B14F-4D97-AF65-F5344CB8AC3E}">
        <p14:creationId xmlns:p14="http://schemas.microsoft.com/office/powerpoint/2010/main" val="3065454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peu d’histoire (7)</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À partir de novembre 1933, </a:t>
            </a:r>
            <a:r>
              <a:rPr lang="fr-FR" sz="2000" dirty="0" smtClean="0"/>
              <a:t>arrêt de l’expansion des DC, suite à un discours d’un responsable DC (virer tous les paroissiens de race juive, supprimer l’AT, les écrits du « rabbin » Paul…; l’âme du peuple allemand appartient totalement au nouvel état): prise de conscience de nombreux protestants.  En même temps, éclatement des DC en nombreux groupements (</a:t>
            </a:r>
            <a:r>
              <a:rPr lang="fr-FR" sz="2000" dirty="0" err="1" smtClean="0"/>
              <a:t>Glaubensbewegungen</a:t>
            </a:r>
            <a:r>
              <a:rPr lang="fr-FR" sz="2000" dirty="0" smtClean="0"/>
              <a:t>) dont un s’appelait « </a:t>
            </a:r>
            <a:r>
              <a:rPr lang="fr-FR" sz="2000" dirty="0" err="1" smtClean="0"/>
              <a:t>Lutherdeutsche</a:t>
            </a:r>
            <a:r>
              <a:rPr lang="fr-FR" sz="2000" dirty="0" smtClean="0"/>
              <a:t> »</a:t>
            </a:r>
          </a:p>
          <a:p>
            <a:r>
              <a:rPr lang="fr-FR" dirty="0" smtClean="0"/>
              <a:t>En 1933, </a:t>
            </a:r>
            <a:r>
              <a:rPr lang="fr-FR" dirty="0" err="1" smtClean="0"/>
              <a:t>Pfarrernotbund</a:t>
            </a:r>
            <a:r>
              <a:rPr lang="fr-FR" dirty="0" smtClean="0"/>
              <a:t> </a:t>
            </a:r>
            <a:r>
              <a:rPr lang="fr-FR" sz="2000" dirty="0" smtClean="0"/>
              <a:t>(association de détresse de pasteurs); pour protester contre l’exclusion des Eglises de juifs convertis suite au « </a:t>
            </a:r>
            <a:r>
              <a:rPr lang="fr-FR" sz="2000" dirty="0" err="1" smtClean="0"/>
              <a:t>Arierparagraph</a:t>
            </a:r>
            <a:r>
              <a:rPr lang="fr-FR" sz="2000" dirty="0" smtClean="0"/>
              <a:t> »; quelques noms connus: </a:t>
            </a:r>
            <a:r>
              <a:rPr lang="fr-FR" sz="2000" dirty="0" err="1" smtClean="0"/>
              <a:t>Niemöller</a:t>
            </a:r>
            <a:r>
              <a:rPr lang="fr-FR" sz="2000" dirty="0" smtClean="0"/>
              <a:t>, Bonhoeffer)</a:t>
            </a:r>
          </a:p>
          <a:p>
            <a:r>
              <a:rPr lang="fr-FR" dirty="0" smtClean="0"/>
              <a:t>En 1934: déclaration de Barmen au cours d’une « </a:t>
            </a:r>
            <a:r>
              <a:rPr lang="fr-FR" dirty="0" err="1" smtClean="0"/>
              <a:t>Bekenntnissynode</a:t>
            </a:r>
            <a:r>
              <a:rPr lang="fr-FR" dirty="0" smtClean="0"/>
              <a:t> »</a:t>
            </a:r>
          </a:p>
          <a:p>
            <a:r>
              <a:rPr lang="fr-FR" dirty="0" smtClean="0"/>
              <a:t>Deuxième </a:t>
            </a:r>
            <a:r>
              <a:rPr lang="fr-FR" dirty="0" err="1" smtClean="0"/>
              <a:t>Bekenntnissynode</a:t>
            </a:r>
            <a:r>
              <a:rPr lang="fr-FR" dirty="0" smtClean="0"/>
              <a:t> à Berlin-</a:t>
            </a:r>
            <a:r>
              <a:rPr lang="fr-FR" dirty="0" err="1" smtClean="0"/>
              <a:t>Dahlem</a:t>
            </a:r>
            <a:r>
              <a:rPr lang="fr-FR" dirty="0" smtClean="0"/>
              <a:t> : </a:t>
            </a:r>
            <a:r>
              <a:rPr lang="fr-FR" sz="2200" dirty="0" smtClean="0"/>
              <a:t>fondation d’une Eglise parallèle </a:t>
            </a:r>
          </a:p>
          <a:p>
            <a:endParaRPr lang="fr-FR" sz="2200" dirty="0"/>
          </a:p>
        </p:txBody>
      </p:sp>
    </p:spTree>
    <p:extLst>
      <p:ext uri="{BB962C8B-B14F-4D97-AF65-F5344CB8AC3E}">
        <p14:creationId xmlns:p14="http://schemas.microsoft.com/office/powerpoint/2010/main" val="2747735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127000"/>
            <a:ext cx="9144000" cy="6582173"/>
          </a:xfrm>
          <a:prstGeom prst="rect">
            <a:avLst/>
          </a:prstGeom>
        </p:spPr>
      </p:pic>
    </p:spTree>
    <p:extLst>
      <p:ext uri="{BB962C8B-B14F-4D97-AF65-F5344CB8AC3E}">
        <p14:creationId xmlns:p14="http://schemas.microsoft.com/office/powerpoint/2010/main" val="1805633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199" y="518764"/>
            <a:ext cx="8419615" cy="5881826"/>
          </a:xfrm>
        </p:spPr>
        <p:txBody>
          <a:bodyPr>
            <a:normAutofit/>
          </a:bodyPr>
          <a:lstStyle/>
          <a:p>
            <a:pPr marL="0" indent="0">
              <a:buNone/>
            </a:pPr>
            <a:r>
              <a:rPr lang="fr-FR" sz="2400" dirty="0" smtClean="0"/>
              <a:t>Verso de la « carte d’identité » d’une </a:t>
            </a:r>
            <a:r>
              <a:rPr lang="fr-FR" sz="2400" dirty="0" err="1" smtClean="0"/>
              <a:t>paroisienne</a:t>
            </a:r>
            <a:r>
              <a:rPr lang="fr-FR" sz="2400" dirty="0" smtClean="0"/>
              <a:t> d’une paroisse « </a:t>
            </a:r>
            <a:r>
              <a:rPr lang="fr-FR" sz="2400" dirty="0" err="1" smtClean="0"/>
              <a:t>confessante</a:t>
            </a:r>
            <a:r>
              <a:rPr lang="fr-FR" sz="2400" dirty="0" smtClean="0"/>
              <a:t> »</a:t>
            </a:r>
          </a:p>
          <a:p>
            <a:pPr marL="0" indent="0">
              <a:buNone/>
            </a:pPr>
            <a:endParaRPr lang="fr-FR" sz="2000" dirty="0"/>
          </a:p>
          <a:p>
            <a:pPr marL="0" indent="0">
              <a:buNone/>
            </a:pPr>
            <a:r>
              <a:rPr lang="fr-FR" sz="2000" dirty="0" smtClean="0"/>
              <a:t>L’Eglise </a:t>
            </a:r>
            <a:r>
              <a:rPr lang="fr-FR" sz="2000" dirty="0" err="1" smtClean="0"/>
              <a:t>confessante</a:t>
            </a:r>
            <a:r>
              <a:rPr lang="fr-FR" sz="2000" dirty="0" smtClean="0"/>
              <a:t> est le rassemblement de tous ceux qui reconnaissent les saintes écritures de l’Ancien et du Nouveau Testament dans leur interprétation par la Réforme comme seule base de l’Eglise et de son message.</a:t>
            </a:r>
          </a:p>
          <a:p>
            <a:pPr marL="0" indent="0">
              <a:buNone/>
            </a:pPr>
            <a:r>
              <a:rPr lang="fr-FR" sz="2000" dirty="0" smtClean="0"/>
              <a:t>Les membres de l’Eglise </a:t>
            </a:r>
            <a:r>
              <a:rPr lang="fr-FR" sz="2000" dirty="0" err="1" smtClean="0"/>
              <a:t>Confessante</a:t>
            </a:r>
            <a:r>
              <a:rPr lang="fr-FR" sz="2000" dirty="0" smtClean="0"/>
              <a:t> sont interpellés par l’Evangile.</a:t>
            </a:r>
          </a:p>
          <a:p>
            <a:pPr marL="0" indent="0">
              <a:buNone/>
            </a:pPr>
            <a:r>
              <a:rPr lang="fr-FR" sz="2000" dirty="0" smtClean="0"/>
              <a:t>Pour cette raison, ils tiennent à la Parole et à la Table du Seigneur et veulent mener une vie chrétienne. Ils veulent prier et travailler à une rénovation de l’Eglise par la Parole et par l’Esprit de Dieu. Ils se sentent engagés à lutter de façon résolue contre toute falsification de l’Evangile et contre toute utilisation de violence dans l’Eglise.</a:t>
            </a:r>
          </a:p>
        </p:txBody>
      </p:sp>
    </p:spTree>
    <p:extLst>
      <p:ext uri="{BB962C8B-B14F-4D97-AF65-F5344CB8AC3E}">
        <p14:creationId xmlns:p14="http://schemas.microsoft.com/office/powerpoint/2010/main" val="831658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peu d’histoire (8)</a:t>
            </a:r>
            <a:endParaRPr lang="fr-FR" dirty="0"/>
          </a:p>
        </p:txBody>
      </p:sp>
      <p:sp>
        <p:nvSpPr>
          <p:cNvPr id="3" name="Espace réservé du contenu 2"/>
          <p:cNvSpPr>
            <a:spLocks noGrp="1"/>
          </p:cNvSpPr>
          <p:nvPr>
            <p:ph idx="1"/>
          </p:nvPr>
        </p:nvSpPr>
        <p:spPr/>
        <p:txBody>
          <a:bodyPr>
            <a:normAutofit fontScale="92500" lnSpcReduction="20000"/>
          </a:bodyPr>
          <a:lstStyle/>
          <a:p>
            <a:r>
              <a:rPr lang="fr-FR" sz="2400" dirty="0" smtClean="0"/>
              <a:t>La protestation de l’Eglise </a:t>
            </a:r>
            <a:r>
              <a:rPr lang="fr-FR" sz="2400" dirty="0" err="1" smtClean="0"/>
              <a:t>Confessante</a:t>
            </a:r>
            <a:r>
              <a:rPr lang="fr-FR" sz="2400" dirty="0" smtClean="0"/>
              <a:t> était en règle générale purement théologique et évitait soigneusement de mettre en cause l’autorité politique (suite de la doctrine des 2 règnes ?).</a:t>
            </a:r>
          </a:p>
          <a:p>
            <a:r>
              <a:rPr lang="fr-FR" sz="2200" dirty="0" smtClean="0"/>
              <a:t>Au début du synode de Barmen, allégeance au pouvoir !</a:t>
            </a:r>
          </a:p>
          <a:p>
            <a:r>
              <a:rPr lang="fr-FR" sz="2200" dirty="0" smtClean="0"/>
              <a:t>En 1938, la plupart des pasteurs prêtent un serment personnel à Hitler, sur ordre de leurs évêques.</a:t>
            </a:r>
          </a:p>
          <a:p>
            <a:r>
              <a:rPr lang="fr-FR" sz="2200" dirty="0" smtClean="0"/>
              <a:t>La BK se divise entre radicaux (contestant le pouvoir politique), très minoritaires, et réalistes qui s’arrangent comme ils peuvent avec le pouvoir: les 3 régions luthériennes « intactes » (Wurtemberg, Bavière, </a:t>
            </a:r>
            <a:r>
              <a:rPr lang="fr-FR" sz="2200" dirty="0" err="1" smtClean="0"/>
              <a:t>Hannovre</a:t>
            </a:r>
            <a:r>
              <a:rPr lang="fr-FR" sz="2200" dirty="0" smtClean="0"/>
              <a:t>) refusent la prière pénitentielle contre la guerre proposée en 1938 par la VKL (</a:t>
            </a:r>
            <a:r>
              <a:rPr lang="fr-FR" sz="2200" dirty="0" err="1" smtClean="0"/>
              <a:t>Vorläufige</a:t>
            </a:r>
            <a:r>
              <a:rPr lang="fr-FR" sz="2200" dirty="0" smtClean="0"/>
              <a:t> </a:t>
            </a:r>
            <a:r>
              <a:rPr lang="fr-FR" sz="2200" dirty="0" err="1" smtClean="0"/>
              <a:t>Kirchenleitung</a:t>
            </a:r>
            <a:r>
              <a:rPr lang="fr-FR" sz="2200" dirty="0" smtClean="0"/>
              <a:t>).</a:t>
            </a:r>
          </a:p>
          <a:p>
            <a:r>
              <a:rPr lang="fr-FR" sz="2200" dirty="0" smtClean="0"/>
              <a:t>Quelques lettres à Hitler de responsables d’Eglises contre la persécution des juifs, mais pas de déclaration publique.</a:t>
            </a:r>
          </a:p>
          <a:p>
            <a:r>
              <a:rPr lang="fr-FR" sz="2200" dirty="0" smtClean="0"/>
              <a:t>2 exemples d’attitudes de 2 protestants « </a:t>
            </a:r>
            <a:r>
              <a:rPr lang="fr-FR" sz="2200" dirty="0" err="1" smtClean="0"/>
              <a:t>confessants</a:t>
            </a:r>
            <a:r>
              <a:rPr lang="fr-FR" sz="2200" dirty="0" smtClean="0"/>
              <a:t> »: Paul Schneider, Hans </a:t>
            </a:r>
            <a:r>
              <a:rPr lang="fr-FR" sz="2200" dirty="0" err="1" smtClean="0"/>
              <a:t>Meiser</a:t>
            </a:r>
            <a:endParaRPr lang="fr-FR" sz="2200" dirty="0"/>
          </a:p>
          <a:p>
            <a:r>
              <a:rPr lang="fr-FR" sz="2200" dirty="0" smtClean="0"/>
              <a:t>Témoignage de mon père A	</a:t>
            </a:r>
            <a:r>
              <a:rPr lang="fr-FR" sz="2200" dirty="0" err="1" smtClean="0"/>
              <a:t>dolf</a:t>
            </a:r>
            <a:r>
              <a:rPr lang="fr-FR" sz="2200" dirty="0" smtClean="0"/>
              <a:t> Wild (janvier 1944)</a:t>
            </a:r>
          </a:p>
          <a:p>
            <a:endParaRPr lang="fr-FR" sz="2200" dirty="0" smtClean="0"/>
          </a:p>
          <a:p>
            <a:endParaRPr lang="fr-FR" sz="2200" dirty="0"/>
          </a:p>
        </p:txBody>
      </p:sp>
    </p:spTree>
    <p:extLst>
      <p:ext uri="{BB962C8B-B14F-4D97-AF65-F5344CB8AC3E}">
        <p14:creationId xmlns:p14="http://schemas.microsoft.com/office/powerpoint/2010/main" val="783101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2525560" y="1288570"/>
            <a:ext cx="2567064" cy="3121316"/>
          </a:xfrm>
          <a:prstGeom prst="rect">
            <a:avLst/>
          </a:prstGeom>
        </p:spPr>
      </p:pic>
      <p:sp>
        <p:nvSpPr>
          <p:cNvPr id="9" name="ZoneTexte 8"/>
          <p:cNvSpPr txBox="1"/>
          <p:nvPr/>
        </p:nvSpPr>
        <p:spPr>
          <a:xfrm>
            <a:off x="1632857" y="919238"/>
            <a:ext cx="4279800" cy="369332"/>
          </a:xfrm>
          <a:prstGeom prst="rect">
            <a:avLst/>
          </a:prstGeom>
          <a:noFill/>
        </p:spPr>
        <p:txBody>
          <a:bodyPr wrap="none" rtlCol="0">
            <a:spAutoFit/>
          </a:bodyPr>
          <a:lstStyle/>
          <a:p>
            <a:r>
              <a:rPr lang="fr-FR" dirty="0" smtClean="0"/>
              <a:t>Paul Schneider: pasteur réformé 1897-1939</a:t>
            </a:r>
            <a:endParaRPr lang="fr-FR" dirty="0"/>
          </a:p>
        </p:txBody>
      </p:sp>
      <p:sp>
        <p:nvSpPr>
          <p:cNvPr id="10" name="ZoneTexte 9"/>
          <p:cNvSpPr txBox="1"/>
          <p:nvPr/>
        </p:nvSpPr>
        <p:spPr>
          <a:xfrm>
            <a:off x="1499810" y="5781524"/>
            <a:ext cx="184666" cy="369332"/>
          </a:xfrm>
          <a:prstGeom prst="rect">
            <a:avLst/>
          </a:prstGeom>
          <a:noFill/>
        </p:spPr>
        <p:txBody>
          <a:bodyPr wrap="none" rtlCol="0">
            <a:spAutoFit/>
          </a:bodyPr>
          <a:lstStyle/>
          <a:p>
            <a:endParaRPr lang="fr-FR" dirty="0"/>
          </a:p>
        </p:txBody>
      </p:sp>
      <p:sp>
        <p:nvSpPr>
          <p:cNvPr id="11" name="ZoneTexte 10"/>
          <p:cNvSpPr txBox="1"/>
          <p:nvPr/>
        </p:nvSpPr>
        <p:spPr>
          <a:xfrm>
            <a:off x="1182883" y="4071840"/>
            <a:ext cx="7358780" cy="2031325"/>
          </a:xfrm>
          <a:prstGeom prst="rect">
            <a:avLst/>
          </a:prstGeom>
          <a:noFill/>
        </p:spPr>
        <p:txBody>
          <a:bodyPr wrap="square" rtlCol="0">
            <a:spAutoFit/>
          </a:bodyPr>
          <a:lstStyle/>
          <a:p>
            <a:r>
              <a:rPr lang="fr-FR" dirty="0"/>
              <a:t>Le pasteur Paul Schneider fut confirmé par son père, le pasteur Gustav Adolf Schneider, en 1912. Rentré de la Grande Guerre, il étudia la théologie, se demandant toujours si c'était le bon choix.</a:t>
            </a:r>
          </a:p>
          <a:p>
            <a:r>
              <a:rPr lang="fr-FR" dirty="0"/>
              <a:t>Quand, en 1926, son père mourut, il fut nommé pasteur au même endroit. Durant cette période, </a:t>
            </a:r>
            <a:r>
              <a:rPr lang="fr-FR" dirty="0" smtClean="0"/>
              <a:t>sa femme et lui </a:t>
            </a:r>
            <a:r>
              <a:rPr lang="fr-FR" dirty="0"/>
              <a:t>fondèrent </a:t>
            </a:r>
            <a:r>
              <a:rPr lang="fr-FR" dirty="0" smtClean="0"/>
              <a:t>une </a:t>
            </a:r>
            <a:r>
              <a:rPr lang="fr-FR" dirty="0"/>
              <a:t>organisation d'assistance pour les femmes et pour les gens sans domicile et montèrent un centre pour jeunes. Il devint membre du </a:t>
            </a:r>
            <a:r>
              <a:rPr lang="fr-FR" dirty="0" err="1" smtClean="0"/>
              <a:t>Pfarrernotbund</a:t>
            </a:r>
            <a:r>
              <a:rPr lang="fr-FR" dirty="0" smtClean="0"/>
              <a:t>..</a:t>
            </a:r>
            <a:endParaRPr lang="fr-FR" dirty="0"/>
          </a:p>
        </p:txBody>
      </p:sp>
    </p:spTree>
    <p:extLst>
      <p:ext uri="{BB962C8B-B14F-4D97-AF65-F5344CB8AC3E}">
        <p14:creationId xmlns:p14="http://schemas.microsoft.com/office/powerpoint/2010/main" val="583763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199" y="402772"/>
            <a:ext cx="8348133" cy="5765799"/>
          </a:xfrm>
        </p:spPr>
        <p:txBody>
          <a:bodyPr>
            <a:noAutofit/>
          </a:bodyPr>
          <a:lstStyle/>
          <a:p>
            <a:pPr marL="0" indent="0">
              <a:buNone/>
            </a:pPr>
            <a:r>
              <a:rPr lang="fr-FR" sz="1800" dirty="0" smtClean="0"/>
              <a:t>Après </a:t>
            </a:r>
            <a:r>
              <a:rPr lang="fr-FR" sz="1800" dirty="0"/>
              <a:t>la prise du pouvoir par Hitler, Paul Schneider se rendit très vite compte que </a:t>
            </a:r>
            <a:r>
              <a:rPr lang="fr-FR" sz="1800" dirty="0" smtClean="0"/>
              <a:t>l'Église </a:t>
            </a:r>
            <a:r>
              <a:rPr lang="fr-FR" sz="1800" dirty="0"/>
              <a:t>de Jésus entrerait inévitablement en conflit avec le régime nazi qui mettait en question l'autorité absolue de Dieu. Lui-même vivait sans crainte en obéissant exclusivement à Dieu. Il était de plus en plus évident qu'un compromis avec les nazis était hors de question. Depuis septembre 1933 se produisirent les premiers affrontements contre le NSDAP, des représentants de l'Église à </a:t>
            </a:r>
            <a:r>
              <a:rPr lang="fr-FR" sz="1800" dirty="0" err="1"/>
              <a:t>Hochelheim</a:t>
            </a:r>
            <a:r>
              <a:rPr lang="fr-FR" sz="1800" dirty="0"/>
              <a:t> et la direction de l'Église Protestante de la Rhénanie ; c'est pourquoi il fut nommé à un autre poste.</a:t>
            </a:r>
          </a:p>
          <a:p>
            <a:pPr marL="0" indent="0">
              <a:buNone/>
            </a:pPr>
            <a:r>
              <a:rPr lang="fr-FR" sz="1800" dirty="0" smtClean="0"/>
              <a:t>À </a:t>
            </a:r>
            <a:r>
              <a:rPr lang="fr-FR" sz="1800" dirty="0"/>
              <a:t>partir du 8 mai 1934 il devient pasteur </a:t>
            </a:r>
            <a:r>
              <a:rPr lang="fr-FR" sz="1800" dirty="0" smtClean="0"/>
              <a:t>de 2 </a:t>
            </a:r>
            <a:r>
              <a:rPr lang="fr-FR" sz="1800" dirty="0"/>
              <a:t>paroisses protestantes reformées </a:t>
            </a:r>
            <a:r>
              <a:rPr lang="fr-FR" sz="1800" dirty="0" smtClean="0"/>
              <a:t>campagnardes (</a:t>
            </a:r>
            <a:r>
              <a:rPr lang="fr-FR" sz="1800" dirty="0"/>
              <a:t>Hunsrück). Juste après son entrée en fonction, eut lieu un scandale pendant l'enterrement d'un jeune nazi. Il fut pour la première fois arrêté et emprisonné. Dès lors il fut espionné, accusé, interrogé et jeté plusieurs fois en prison. Lors de la fête d'action de grâces pour la récolte de 1937, il fut de nouveau arrêté et après deux mois passés dans la prison de la Gestapo à Coblence, il fut transféré au camp de concentration de Buchenwald près de Weimar matricule no 2491</a:t>
            </a:r>
            <a:r>
              <a:rPr lang="fr-FR" sz="1800" dirty="0" smtClean="0"/>
              <a:t>.</a:t>
            </a:r>
            <a:endParaRPr lang="fr-FR" sz="1800" dirty="0"/>
          </a:p>
          <a:p>
            <a:pPr marL="0" indent="0">
              <a:buNone/>
            </a:pPr>
            <a:r>
              <a:rPr lang="fr-FR" sz="1800" dirty="0"/>
              <a:t>Il aide, il console et il encourage les autres détenus. Comme il refuse d'ôter son calot pour saluer le drapeau à la croix gammée, pour l'anniversaire d'Adolf Hitler en 1938, il est envoyé au cachot. Il prêche par la fenêtre de sa cellule, encourage les autres détenus, et accuse la SS</a:t>
            </a:r>
            <a:r>
              <a:rPr lang="fr-FR" sz="1800" dirty="0" smtClean="0"/>
              <a:t>.</a:t>
            </a:r>
            <a:endParaRPr lang="fr-FR" sz="1800" dirty="0"/>
          </a:p>
        </p:txBody>
      </p:sp>
    </p:spTree>
    <p:extLst>
      <p:ext uri="{BB962C8B-B14F-4D97-AF65-F5344CB8AC3E}">
        <p14:creationId xmlns:p14="http://schemas.microsoft.com/office/powerpoint/2010/main" val="2100560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buNone/>
            </a:pPr>
            <a:r>
              <a:rPr lang="fr-FR" sz="1900" dirty="0"/>
              <a:t>Les tortures et les supplices atroces, la privation de nourriture et de sommeil, même dans une cellule sans lumière, ne l'empêchèrent pas d'être père spirituel et messager de la parole de Dieu.</a:t>
            </a:r>
          </a:p>
          <a:p>
            <a:pPr marL="0" indent="0">
              <a:buNone/>
            </a:pPr>
            <a:endParaRPr lang="fr-FR" sz="1900" dirty="0"/>
          </a:p>
          <a:p>
            <a:pPr marL="0" indent="0">
              <a:buNone/>
            </a:pPr>
            <a:r>
              <a:rPr lang="fr-FR" sz="1900" dirty="0"/>
              <a:t>Le 18 juillet 1939, il fut définitivement réduit au silence par une injection de strophantine. A son enterrement, toute la paroisse était présente et 200 pasteurs de la région viennent. Plainte du « </a:t>
            </a:r>
            <a:r>
              <a:rPr lang="fr-FR" sz="1900" dirty="0" err="1"/>
              <a:t>Oberkonsistorium</a:t>
            </a:r>
            <a:r>
              <a:rPr lang="fr-FR" sz="1900" dirty="0"/>
              <a:t> » parce que </a:t>
            </a:r>
            <a:r>
              <a:rPr lang="fr-FR" sz="1900" dirty="0" smtClean="0"/>
              <a:t>l’État </a:t>
            </a:r>
            <a:r>
              <a:rPr lang="fr-FR" sz="1900" dirty="0"/>
              <a:t>n’a pas empêché ces funérailles publiques.</a:t>
            </a:r>
          </a:p>
          <a:p>
            <a:endParaRPr lang="fr-FR" dirty="0"/>
          </a:p>
        </p:txBody>
      </p:sp>
    </p:spTree>
    <p:extLst>
      <p:ext uri="{BB962C8B-B14F-4D97-AF65-F5344CB8AC3E}">
        <p14:creationId xmlns:p14="http://schemas.microsoft.com/office/powerpoint/2010/main" val="3720419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961086" cy="559933"/>
          </a:xfrm>
        </p:spPr>
        <p:txBody>
          <a:bodyPr>
            <a:normAutofit/>
          </a:bodyPr>
          <a:lstStyle/>
          <a:p>
            <a:r>
              <a:rPr lang="fr-FR" sz="2400" dirty="0"/>
              <a:t>Hans </a:t>
            </a:r>
            <a:r>
              <a:rPr lang="fr-FR" sz="2400" dirty="0" err="1" smtClean="0"/>
              <a:t>Meiser</a:t>
            </a:r>
            <a:r>
              <a:rPr lang="fr-FR" sz="2400" dirty="0" smtClean="0"/>
              <a:t> (1881-1956)</a:t>
            </a:r>
            <a:endParaRPr lang="fr-FR" sz="2400" dirty="0"/>
          </a:p>
        </p:txBody>
      </p:sp>
      <p:sp>
        <p:nvSpPr>
          <p:cNvPr id="3" name="Espace réservé du contenu 2"/>
          <p:cNvSpPr>
            <a:spLocks noGrp="1"/>
          </p:cNvSpPr>
          <p:nvPr>
            <p:ph idx="1"/>
          </p:nvPr>
        </p:nvSpPr>
        <p:spPr>
          <a:xfrm>
            <a:off x="457200" y="862390"/>
            <a:ext cx="8456990" cy="5535991"/>
          </a:xfrm>
        </p:spPr>
        <p:txBody>
          <a:bodyPr>
            <a:normAutofit lnSpcReduction="10000"/>
          </a:bodyPr>
          <a:lstStyle/>
          <a:p>
            <a:pPr marL="0" indent="0">
              <a:buNone/>
            </a:pPr>
            <a:r>
              <a:rPr lang="fr-FR" sz="1800" dirty="0" smtClean="0"/>
              <a:t>Bavarois de Franconie, d’une famille luthérienne. Ordonné en 1904; pasteur jusqu’en 1922, ensuite directeur de séminaire et « </a:t>
            </a:r>
            <a:r>
              <a:rPr lang="fr-FR" sz="1800" dirty="0" err="1" smtClean="0"/>
              <a:t>Oberkirchenrat</a:t>
            </a:r>
            <a:r>
              <a:rPr lang="fr-FR" sz="1800" dirty="0" smtClean="0"/>
              <a:t> », enfin évêque luthérien de l’Eglise de Bavière (</a:t>
            </a:r>
            <a:r>
              <a:rPr lang="fr-FR" sz="1800" dirty="0" err="1" smtClean="0"/>
              <a:t>Landesbischof</a:t>
            </a:r>
            <a:r>
              <a:rPr lang="fr-FR" sz="1800" dirty="0" smtClean="0"/>
              <a:t>)</a:t>
            </a:r>
          </a:p>
          <a:p>
            <a:pPr marL="0" indent="0">
              <a:buNone/>
            </a:pPr>
            <a:r>
              <a:rPr lang="fr-FR" sz="1800" dirty="0" smtClean="0"/>
              <a:t>A signé dès 1933 la déclaration de Barmen</a:t>
            </a:r>
          </a:p>
          <a:p>
            <a:pPr marL="0" indent="0">
              <a:buNone/>
            </a:pPr>
            <a:r>
              <a:rPr lang="fr-FR" sz="1800" dirty="0" smtClean="0"/>
              <a:t>En 1934, refuse que l’Eglise de Bavière soit fondue dans la « </a:t>
            </a:r>
            <a:r>
              <a:rPr lang="fr-FR" sz="1800" dirty="0" err="1" smtClean="0"/>
              <a:t>Reichskirche</a:t>
            </a:r>
            <a:r>
              <a:rPr lang="fr-FR" sz="1800" dirty="0" smtClean="0"/>
              <a:t> ». Fait prisonnier, mais les protestations des protestants bavarois font reculer Hitler et il redevient évêque. Il forme un groupe de travail avec les deux autres évêques luthériens d’Allemagne. En 1943, lettre au gouvernement pour protester contre l’assassinat des juifs.</a:t>
            </a:r>
          </a:p>
          <a:p>
            <a:pPr marL="0" indent="0">
              <a:buNone/>
            </a:pPr>
            <a:r>
              <a:rPr lang="fr-FR" sz="1800" dirty="0" smtClean="0"/>
              <a:t>Dès 1926, texte disant que c’était un devoir du chrétien de protéger les juifs (en vue de leur conversion). En 1934, 5 commandements aux chrétiens dans leur relation avec les juifs. Le chrétien doit</a:t>
            </a:r>
          </a:p>
          <a:p>
            <a:pPr marL="0" indent="0">
              <a:buNone/>
            </a:pPr>
            <a:r>
              <a:rPr lang="fr-FR" sz="1800" dirty="0" smtClean="0"/>
              <a:t>1. Le saluer aimablement, 2. le soutenir sans égoïsme, 3. le fortifier avec une patience pleine d’espérance, 4. le désaltérer de son amour, 5. le sauver par son intercession.</a:t>
            </a:r>
          </a:p>
          <a:p>
            <a:pPr marL="0" indent="0">
              <a:buNone/>
            </a:pPr>
            <a:r>
              <a:rPr lang="fr-FR" sz="1800" dirty="0" smtClean="0"/>
              <a:t>En 1934, envoie une lettre pour protester contre les dommages matériels faits au juifs d’</a:t>
            </a:r>
            <a:r>
              <a:rPr lang="fr-FR" sz="1800" dirty="0" err="1" smtClean="0"/>
              <a:t>Arnsbach</a:t>
            </a:r>
            <a:r>
              <a:rPr lang="fr-FR" sz="1800" dirty="0" smtClean="0"/>
              <a:t>, mais à partir de 1935, plus de prise de position publique, même après les pogromes de 1938: il pensait qu’il était plus efficace de travailler discrètement.</a:t>
            </a:r>
          </a:p>
          <a:p>
            <a:pPr marL="0" indent="0">
              <a:buNone/>
            </a:pPr>
            <a:r>
              <a:rPr lang="fr-FR" sz="1800" dirty="0" smtClean="0"/>
              <a:t>Il fonde un bureau « Gruber » (nom d’un des pasteurs le dirigeant) d’aide aux protestants « racialement » juifs, mais qui a aidé aussi des juifs non convertis. Bureau fermé par la GESTAPO en 1940; mais le bureau continue clandestinement.</a:t>
            </a:r>
            <a:endParaRPr lang="fr-FR" sz="1800" dirty="0"/>
          </a:p>
        </p:txBody>
      </p:sp>
    </p:spTree>
    <p:extLst>
      <p:ext uri="{BB962C8B-B14F-4D97-AF65-F5344CB8AC3E}">
        <p14:creationId xmlns:p14="http://schemas.microsoft.com/office/powerpoint/2010/main" val="293893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961086" cy="559933"/>
          </a:xfrm>
        </p:spPr>
        <p:txBody>
          <a:bodyPr>
            <a:normAutofit/>
          </a:bodyPr>
          <a:lstStyle/>
          <a:p>
            <a:r>
              <a:rPr lang="fr-FR" sz="2400" dirty="0"/>
              <a:t>Hans </a:t>
            </a:r>
            <a:r>
              <a:rPr lang="fr-FR" sz="2400" dirty="0" err="1" smtClean="0"/>
              <a:t>Meiser</a:t>
            </a:r>
            <a:r>
              <a:rPr lang="fr-FR" sz="2400" dirty="0" smtClean="0"/>
              <a:t> (1881-1956)</a:t>
            </a:r>
            <a:endParaRPr lang="fr-FR" sz="2400" dirty="0"/>
          </a:p>
        </p:txBody>
      </p:sp>
      <p:sp>
        <p:nvSpPr>
          <p:cNvPr id="3" name="Espace réservé du contenu 2"/>
          <p:cNvSpPr>
            <a:spLocks noGrp="1"/>
          </p:cNvSpPr>
          <p:nvPr>
            <p:ph idx="1"/>
          </p:nvPr>
        </p:nvSpPr>
        <p:spPr>
          <a:xfrm>
            <a:off x="457200" y="862390"/>
            <a:ext cx="8456990" cy="5535991"/>
          </a:xfrm>
        </p:spPr>
        <p:txBody>
          <a:bodyPr>
            <a:normAutofit/>
          </a:bodyPr>
          <a:lstStyle/>
          <a:p>
            <a:pPr marL="0" indent="0">
              <a:buNone/>
            </a:pPr>
            <a:r>
              <a:rPr lang="fr-FR" sz="1800" dirty="0" smtClean="0"/>
              <a:t>Pour maintenir l’indépendance de l’Eglise, H. </a:t>
            </a:r>
            <a:r>
              <a:rPr lang="fr-FR" sz="1800" dirty="0" err="1" smtClean="0"/>
              <a:t>Meiser</a:t>
            </a:r>
            <a:r>
              <a:rPr lang="fr-FR" sz="1800" dirty="0" smtClean="0"/>
              <a:t> a fait de nombreux compromis avec le régime: p.ex.</a:t>
            </a:r>
          </a:p>
          <a:p>
            <a:pPr>
              <a:buFontTx/>
              <a:buChar char="-"/>
            </a:pPr>
            <a:r>
              <a:rPr lang="fr-FR" sz="1800" dirty="0" smtClean="0"/>
              <a:t>Il accepte que les cours de religion commencent par « </a:t>
            </a:r>
            <a:r>
              <a:rPr lang="fr-FR" sz="1800" dirty="0" err="1" smtClean="0"/>
              <a:t>Heil</a:t>
            </a:r>
            <a:r>
              <a:rPr lang="fr-FR" sz="1800" dirty="0" smtClean="0"/>
              <a:t> Hitler! » pour éviter qu’ils ne soient supprimés</a:t>
            </a:r>
          </a:p>
          <a:p>
            <a:pPr>
              <a:buFontTx/>
              <a:buChar char="-"/>
            </a:pPr>
            <a:r>
              <a:rPr lang="fr-FR" sz="1800" dirty="0" smtClean="0"/>
              <a:t>En 1940, il va voir un président de tribunal pour protester contre l’  « euthanasie » de handicapés, mais se tait plus tard</a:t>
            </a:r>
          </a:p>
          <a:p>
            <a:pPr marL="0" indent="0">
              <a:buNone/>
            </a:pPr>
            <a:r>
              <a:rPr lang="fr-FR" sz="1800" dirty="0" smtClean="0"/>
              <a:t>En 1944, il conseille aux généraux d’assassiner Hitler.</a:t>
            </a:r>
          </a:p>
          <a:p>
            <a:pPr marL="0" indent="0">
              <a:buNone/>
            </a:pPr>
            <a:endParaRPr lang="fr-FR" sz="1800" dirty="0"/>
          </a:p>
          <a:p>
            <a:pPr marL="0" indent="0">
              <a:buNone/>
            </a:pPr>
            <a:r>
              <a:rPr lang="fr-FR" sz="1800" dirty="0" smtClean="0"/>
              <a:t>Après la guerre, il est un des signataires de la déclaration de culpabilité de Stuttgart</a:t>
            </a:r>
            <a:endParaRPr lang="fr-FR" sz="1800" dirty="0"/>
          </a:p>
        </p:txBody>
      </p:sp>
    </p:spTree>
    <p:extLst>
      <p:ext uri="{BB962C8B-B14F-4D97-AF65-F5344CB8AC3E}">
        <p14:creationId xmlns:p14="http://schemas.microsoft.com/office/powerpoint/2010/main" val="555431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199" y="274638"/>
            <a:ext cx="8348133" cy="1143000"/>
          </a:xfrm>
        </p:spPr>
        <p:txBody>
          <a:bodyPr>
            <a:normAutofit fontScale="90000"/>
          </a:bodyPr>
          <a:lstStyle/>
          <a:p>
            <a:r>
              <a:rPr lang="fr-FR" sz="3200" i="1" dirty="0" err="1"/>
              <a:t>Schulderklärung</a:t>
            </a:r>
            <a:r>
              <a:rPr lang="fr-FR" sz="3200" i="1" dirty="0"/>
              <a:t> der </a:t>
            </a:r>
            <a:r>
              <a:rPr lang="fr-FR" sz="3200" i="1" dirty="0" err="1"/>
              <a:t>evangelischen</a:t>
            </a:r>
            <a:r>
              <a:rPr lang="fr-FR" sz="3200" i="1" dirty="0"/>
              <a:t> </a:t>
            </a:r>
            <a:r>
              <a:rPr lang="fr-FR" sz="3200" i="1" dirty="0" err="1"/>
              <a:t>Christenheit</a:t>
            </a:r>
            <a:r>
              <a:rPr lang="fr-FR" sz="3200" i="1" dirty="0"/>
              <a:t> </a:t>
            </a:r>
            <a:r>
              <a:rPr lang="fr-FR" sz="3200" i="1" dirty="0" err="1" smtClean="0"/>
              <a:t>Deutschlands</a:t>
            </a:r>
            <a:r>
              <a:rPr lang="fr-FR" sz="3200" dirty="0"/>
              <a:t/>
            </a:r>
            <a:br>
              <a:rPr lang="fr-FR" sz="3200" dirty="0"/>
            </a:br>
            <a:r>
              <a:rPr lang="fr-FR" sz="3200" dirty="0" smtClean="0"/>
              <a:t>Déclaration de culpabilité de la chrétienté protestante d’Allemagne(19 octobre 1945)</a:t>
            </a:r>
            <a:endParaRPr lang="fr-FR" sz="3200" dirty="0"/>
          </a:p>
        </p:txBody>
      </p:sp>
      <p:sp>
        <p:nvSpPr>
          <p:cNvPr id="3" name="Espace réservé du contenu 2"/>
          <p:cNvSpPr>
            <a:spLocks noGrp="1"/>
          </p:cNvSpPr>
          <p:nvPr>
            <p:ph idx="1"/>
          </p:nvPr>
        </p:nvSpPr>
        <p:spPr>
          <a:xfrm>
            <a:off x="575732" y="1842105"/>
            <a:ext cx="8229600" cy="4525963"/>
          </a:xfrm>
        </p:spPr>
        <p:txBody>
          <a:bodyPr>
            <a:normAutofit/>
          </a:bodyPr>
          <a:lstStyle/>
          <a:p>
            <a:pPr marL="0" indent="0">
              <a:buNone/>
            </a:pPr>
            <a:r>
              <a:rPr lang="fr-FR" sz="2000" dirty="0" smtClean="0"/>
              <a:t>Texte </a:t>
            </a:r>
            <a:r>
              <a:rPr lang="fr-FR" sz="2000" dirty="0"/>
              <a:t>rédigé par Hans Christian </a:t>
            </a:r>
            <a:r>
              <a:rPr lang="fr-FR" sz="2000" dirty="0" err="1"/>
              <a:t>Asmussen</a:t>
            </a:r>
            <a:r>
              <a:rPr lang="fr-FR" sz="2000" dirty="0"/>
              <a:t>, Otto </a:t>
            </a:r>
            <a:r>
              <a:rPr lang="fr-FR" sz="2000" dirty="0" err="1"/>
              <a:t>Dibelius</a:t>
            </a:r>
            <a:r>
              <a:rPr lang="fr-FR" sz="2000" dirty="0"/>
              <a:t> </a:t>
            </a:r>
            <a:r>
              <a:rPr lang="fr-FR" sz="2000" dirty="0" smtClean="0"/>
              <a:t>et </a:t>
            </a:r>
            <a:r>
              <a:rPr lang="fr-FR" sz="2000" dirty="0"/>
              <a:t>Martin </a:t>
            </a:r>
            <a:r>
              <a:rPr lang="fr-FR" sz="2000" dirty="0" err="1" smtClean="0"/>
              <a:t>Niemöller</a:t>
            </a:r>
            <a:r>
              <a:rPr lang="fr-FR" sz="2000" dirty="0" smtClean="0"/>
              <a:t> à l’occasion de la visite d’une délégation du CŒE à Stuttgart.</a:t>
            </a:r>
          </a:p>
          <a:p>
            <a:pPr marL="0" indent="0">
              <a:buNone/>
            </a:pPr>
            <a:endParaRPr lang="fr-FR" sz="2000" dirty="0"/>
          </a:p>
          <a:p>
            <a:pPr marL="0" indent="0">
              <a:buNone/>
            </a:pPr>
            <a:r>
              <a:rPr lang="fr-FR" sz="2000" dirty="0" smtClean="0"/>
              <a:t>Le conseil de l’Eglise Protestante d’Allemagne (</a:t>
            </a:r>
            <a:r>
              <a:rPr lang="fr-FR" sz="2000" dirty="0" err="1" smtClean="0"/>
              <a:t>Evangelische</a:t>
            </a:r>
            <a:r>
              <a:rPr lang="fr-FR" sz="2000" dirty="0" smtClean="0"/>
              <a:t> </a:t>
            </a:r>
            <a:r>
              <a:rPr lang="fr-FR" sz="2000" dirty="0" err="1" smtClean="0"/>
              <a:t>Kirche</a:t>
            </a:r>
            <a:r>
              <a:rPr lang="fr-FR" sz="2000" dirty="0" smtClean="0"/>
              <a:t> in </a:t>
            </a:r>
            <a:r>
              <a:rPr lang="fr-FR" sz="2000" dirty="0" err="1" smtClean="0"/>
              <a:t>Deutschland</a:t>
            </a:r>
            <a:r>
              <a:rPr lang="fr-FR" sz="2000" dirty="0" smtClean="0"/>
              <a:t>) reçoit dans sa réunion du 18/19 octobre à Stuttgart </a:t>
            </a:r>
            <a:r>
              <a:rPr lang="fr-FR" sz="2000" dirty="0" smtClean="0"/>
              <a:t>une </a:t>
            </a:r>
            <a:r>
              <a:rPr lang="fr-FR" sz="2000" dirty="0" smtClean="0"/>
              <a:t>délégation du Conseil Œcuménique des Eglises. Nous sommes très reconnaissants pour cette visite: nous savons que nous sommes en communion  avec les souffrances du peuple allemand, mais que nous sommes aussi solidaires de sa culpabilité. Avec une grande douleur nous disons: par nous, une immense souffrance s’est </a:t>
            </a:r>
            <a:r>
              <a:rPr lang="fr-FR" sz="2000" dirty="0" smtClean="0"/>
              <a:t>abattue </a:t>
            </a:r>
            <a:r>
              <a:rPr lang="fr-FR" sz="2000" dirty="0" smtClean="0"/>
              <a:t>sur des peuples et des pays. Ce que nous avons souvent témoigné dans nos paroisses, nous le disons maintenant au nom de l’ensemble de l’Eglise. Nous avons bien pendant de longues années combattu au nom de Jésus Christ l’esprit qui a trouvé son expression horrible dans le régime de terreur national-socialiste.</a:t>
            </a:r>
            <a:endParaRPr lang="fr-FR" sz="2000" dirty="0"/>
          </a:p>
        </p:txBody>
      </p:sp>
    </p:spTree>
    <p:extLst>
      <p:ext uri="{BB962C8B-B14F-4D97-AF65-F5344CB8AC3E}">
        <p14:creationId xmlns:p14="http://schemas.microsoft.com/office/powerpoint/2010/main" val="274838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peu d’histoire</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Au 18</a:t>
            </a:r>
            <a:r>
              <a:rPr lang="fr-FR" baseline="30000" dirty="0" smtClean="0"/>
              <a:t>ème</a:t>
            </a:r>
            <a:r>
              <a:rPr lang="fr-FR" dirty="0" smtClean="0"/>
              <a:t> siècle, sur le territoire allemand, selon la principauté, on est catholique, luthérien ou réformé. Dans les territoires dépendant du roi de Prusse, union imposée par Frédéric II entre réformés et luthériens</a:t>
            </a:r>
          </a:p>
          <a:p>
            <a:pPr marL="0" indent="0">
              <a:buNone/>
            </a:pPr>
            <a:r>
              <a:rPr lang="fr-FR" dirty="0" smtClean="0"/>
              <a:t>« </a:t>
            </a:r>
            <a:r>
              <a:rPr lang="fr-FR" dirty="0" err="1" smtClean="0"/>
              <a:t>Unierte</a:t>
            </a:r>
            <a:r>
              <a:rPr lang="fr-FR" dirty="0" smtClean="0"/>
              <a:t> </a:t>
            </a:r>
            <a:r>
              <a:rPr lang="fr-FR" dirty="0" err="1" smtClean="0"/>
              <a:t>Kirche</a:t>
            </a:r>
            <a:r>
              <a:rPr lang="fr-FR" dirty="0" smtClean="0"/>
              <a:t> ».</a:t>
            </a:r>
          </a:p>
          <a:p>
            <a:pPr marL="0" indent="0">
              <a:buNone/>
            </a:pPr>
            <a:r>
              <a:rPr lang="fr-FR" dirty="0" smtClean="0"/>
              <a:t>Il y avait un essai d’œcuménisme et de coexistence en Palatinat (Mannheim); rêve détruit par Louis XIV</a:t>
            </a:r>
          </a:p>
          <a:p>
            <a:pPr marL="0" indent="0">
              <a:buNone/>
            </a:pPr>
            <a:r>
              <a:rPr lang="fr-FR" sz="2000" dirty="0" smtClean="0"/>
              <a:t>Ma mère de la province de Saxe était « </a:t>
            </a:r>
            <a:r>
              <a:rPr lang="fr-FR" sz="2000" dirty="0" err="1" smtClean="0"/>
              <a:t>Uniert</a:t>
            </a:r>
            <a:r>
              <a:rPr lang="fr-FR" sz="2000" dirty="0" smtClean="0"/>
              <a:t> », ma grand-mère paternelle de Berlin faisait partie d’une Eglise luthérienne « libre », mon grand-père paternel alsacien était luthérien du pays de Hanau. J’ai été élevé dans l’ECAAL.</a:t>
            </a:r>
            <a:endParaRPr lang="fr-FR" sz="2000" dirty="0"/>
          </a:p>
        </p:txBody>
      </p:sp>
    </p:spTree>
    <p:extLst>
      <p:ext uri="{BB962C8B-B14F-4D97-AF65-F5344CB8AC3E}">
        <p14:creationId xmlns:p14="http://schemas.microsoft.com/office/powerpoint/2010/main" val="2596559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199" y="535820"/>
            <a:ext cx="8360229" cy="5862561"/>
          </a:xfrm>
        </p:spPr>
        <p:txBody>
          <a:bodyPr>
            <a:normAutofit lnSpcReduction="10000"/>
          </a:bodyPr>
          <a:lstStyle/>
          <a:p>
            <a:pPr marL="0" indent="0">
              <a:buNone/>
            </a:pPr>
            <a:r>
              <a:rPr lang="fr-FR" sz="2000" dirty="0"/>
              <a:t>m</a:t>
            </a:r>
            <a:r>
              <a:rPr lang="fr-FR" sz="2000" dirty="0" smtClean="0"/>
              <a:t>ais nous nous accusons de ne pas avoir porté un témoignage plus courageux, de ne pas avoir été plus fidèle dans la prière, plus joyeux dans la foi, que notre amour n’a pas été brûlant.</a:t>
            </a:r>
          </a:p>
          <a:p>
            <a:pPr marL="0" indent="0">
              <a:buNone/>
            </a:pPr>
            <a:r>
              <a:rPr lang="fr-FR" sz="2000" dirty="0" smtClean="0"/>
              <a:t>C’est l’heure d’un nouveau départ pour nos Eglises. En se fondant sur l’Ecriture Sainte et entièrement dirigées vers le seul Seigneur de l’Eglise, elles entreprennent de se débarrasser de toutes les influences étrangères à la foi, et de se remettre en ordre.</a:t>
            </a:r>
          </a:p>
          <a:p>
            <a:pPr marL="0" indent="0">
              <a:buNone/>
            </a:pPr>
            <a:r>
              <a:rPr lang="fr-FR" sz="2000" dirty="0" smtClean="0"/>
              <a:t>Nous espérons que le Dieu de pardon et de grâce acceptera nos Églises comme ses outils et leur donnera le pouvoir d’annoncer Sa parole et de nous amener ainsi que tout notre peuple à l’obéissance à Sa volonté.</a:t>
            </a:r>
          </a:p>
          <a:p>
            <a:pPr marL="0" indent="0">
              <a:buNone/>
            </a:pPr>
            <a:r>
              <a:rPr lang="fr-FR" sz="2000" dirty="0" smtClean="0"/>
              <a:t>Nous savons que dans ce nouveau départ nous sommes en lien avec l’ensemble des Églises du Conseil Œcuménique, et cela nous emplit d’une joie profonde.</a:t>
            </a:r>
          </a:p>
          <a:p>
            <a:pPr marL="0" indent="0">
              <a:buNone/>
            </a:pPr>
            <a:r>
              <a:rPr lang="fr-FR" sz="2000" dirty="0" smtClean="0"/>
              <a:t>Nous demandons à Dieu que, par le service commun des Églises, soit écarté l’esprit de violence et de vengeance, esprit qui aujourd’hui </a:t>
            </a:r>
            <a:r>
              <a:rPr lang="fr-FR" sz="2000" dirty="0"/>
              <a:t>à </a:t>
            </a:r>
            <a:r>
              <a:rPr lang="fr-FR" sz="2000" dirty="0" smtClean="0"/>
              <a:t>nouveau veut prendre le pouvoir, et que vienne le règne de l’esprit de paix et d’amour, dans lequel seul l’humanité souffrante peut trouver la guérison.</a:t>
            </a:r>
          </a:p>
          <a:p>
            <a:pPr marL="0" indent="0">
              <a:buNone/>
            </a:pPr>
            <a:r>
              <a:rPr lang="fr-FR" sz="2000" dirty="0" smtClean="0"/>
              <a:t>Ainsi nous prions à cette heure où le monde entier a besoin d’un nouveau départ: </a:t>
            </a:r>
            <a:r>
              <a:rPr lang="fr-FR" sz="2000" dirty="0" err="1" smtClean="0"/>
              <a:t>Veni</a:t>
            </a:r>
            <a:r>
              <a:rPr lang="fr-FR" sz="2000" dirty="0" smtClean="0"/>
              <a:t>, </a:t>
            </a:r>
            <a:r>
              <a:rPr lang="fr-FR" sz="2000" dirty="0" err="1" smtClean="0"/>
              <a:t>creator</a:t>
            </a:r>
            <a:r>
              <a:rPr lang="fr-FR" sz="2000" dirty="0" smtClean="0"/>
              <a:t> </a:t>
            </a:r>
            <a:r>
              <a:rPr lang="fr-FR" sz="2000" dirty="0" err="1" smtClean="0"/>
              <a:t>spiritus</a:t>
            </a:r>
            <a:r>
              <a:rPr lang="fr-FR" sz="2000" dirty="0" smtClean="0"/>
              <a:t>!</a:t>
            </a:r>
          </a:p>
        </p:txBody>
      </p:sp>
    </p:spTree>
    <p:extLst>
      <p:ext uri="{BB962C8B-B14F-4D97-AF65-F5344CB8AC3E}">
        <p14:creationId xmlns:p14="http://schemas.microsoft.com/office/powerpoint/2010/main" val="478138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2260600" y="0"/>
            <a:ext cx="4620381" cy="6858000"/>
          </a:xfrm>
          <a:prstGeom prst="rect">
            <a:avLst/>
          </a:prstGeom>
        </p:spPr>
      </p:pic>
      <p:sp>
        <p:nvSpPr>
          <p:cNvPr id="6" name="ZoneTexte 5"/>
          <p:cNvSpPr txBox="1"/>
          <p:nvPr/>
        </p:nvSpPr>
        <p:spPr>
          <a:xfrm>
            <a:off x="7644190" y="1100667"/>
            <a:ext cx="1366762" cy="923330"/>
          </a:xfrm>
          <a:prstGeom prst="rect">
            <a:avLst/>
          </a:prstGeom>
          <a:noFill/>
        </p:spPr>
        <p:txBody>
          <a:bodyPr wrap="square" rtlCol="0">
            <a:spAutoFit/>
          </a:bodyPr>
          <a:lstStyle/>
          <a:p>
            <a:r>
              <a:rPr lang="fr-FR" dirty="0" smtClean="0"/>
              <a:t>Adolphe Wild</a:t>
            </a:r>
          </a:p>
          <a:p>
            <a:r>
              <a:rPr lang="fr-FR" dirty="0" smtClean="0"/>
              <a:t>(1920-2004</a:t>
            </a:r>
            <a:endParaRPr lang="fr-FR" dirty="0"/>
          </a:p>
        </p:txBody>
      </p:sp>
    </p:spTree>
    <p:extLst>
      <p:ext uri="{BB962C8B-B14F-4D97-AF65-F5344CB8AC3E}">
        <p14:creationId xmlns:p14="http://schemas.microsoft.com/office/powerpoint/2010/main" val="2778243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23333" y="374951"/>
            <a:ext cx="8224762" cy="5909311"/>
          </a:xfrm>
          <a:prstGeom prst="rect">
            <a:avLst/>
          </a:prstGeom>
          <a:noFill/>
        </p:spPr>
        <p:txBody>
          <a:bodyPr wrap="square" rtlCol="0">
            <a:spAutoFit/>
          </a:bodyPr>
          <a:lstStyle/>
          <a:p>
            <a:r>
              <a:rPr lang="fr-FR" b="1" dirty="0"/>
              <a:t>Chrétien et soldat</a:t>
            </a:r>
          </a:p>
          <a:p>
            <a:r>
              <a:rPr lang="fr-FR" dirty="0" smtClean="0"/>
              <a:t>L’auteur </a:t>
            </a:r>
            <a:r>
              <a:rPr lang="fr-FR" dirty="0"/>
              <a:t>de ce texte est mon père Adolphe </a:t>
            </a:r>
            <a:r>
              <a:rPr lang="fr-FR" dirty="0" smtClean="0"/>
              <a:t>Wild, </a:t>
            </a:r>
            <a:r>
              <a:rPr lang="fr-FR" dirty="0"/>
              <a:t>qui avait fait des études de théologie protestante à Strasbourg, puis Clermont Ferrand ; après la guerre perdue du côté français, il s’était évadé et était rentré en Alsace. Sa famille et lui étaient du côté allemand, mais absolument pas nazis. Il a eu une bourse du Gustav-Adolf-</a:t>
            </a:r>
            <a:r>
              <a:rPr lang="fr-FR" dirty="0" err="1"/>
              <a:t>Werk</a:t>
            </a:r>
            <a:r>
              <a:rPr lang="fr-FR" dirty="0"/>
              <a:t> pour poursuivre ses études de théologie en Allemagne, et le président </a:t>
            </a:r>
            <a:r>
              <a:rPr lang="fr-FR" dirty="0" err="1"/>
              <a:t>Maurer</a:t>
            </a:r>
            <a:r>
              <a:rPr lang="fr-FR" dirty="0"/>
              <a:t> de l’Eglise luthérienne d’Alsace l’envoya avec un certain nombre d’autres Alsaciens dans des facultés de théologie (Leipzig, puis Erlangen) dont une majorité du corps professoral était plutôt du côté de l’Eglise </a:t>
            </a:r>
            <a:r>
              <a:rPr lang="fr-FR" dirty="0" err="1"/>
              <a:t>Confessante</a:t>
            </a:r>
            <a:r>
              <a:rPr lang="fr-FR" dirty="0"/>
              <a:t> (</a:t>
            </a:r>
            <a:r>
              <a:rPr lang="fr-FR" dirty="0" err="1"/>
              <a:t>Bekennende</a:t>
            </a:r>
            <a:r>
              <a:rPr lang="fr-FR" dirty="0"/>
              <a:t> </a:t>
            </a:r>
            <a:r>
              <a:rPr lang="fr-FR" dirty="0" err="1"/>
              <a:t>Kirche</a:t>
            </a:r>
            <a:r>
              <a:rPr lang="fr-FR" dirty="0"/>
              <a:t>). Après ces deux semestres (pendant lesquels il se fiança à une étudiante en médecine saxonne) et un court vicariat dans une paroisse </a:t>
            </a:r>
            <a:r>
              <a:rPr lang="fr-FR" dirty="0" smtClean="0"/>
              <a:t>rurale en Alsace, </a:t>
            </a:r>
            <a:r>
              <a:rPr lang="fr-FR" dirty="0"/>
              <a:t>il devint soldat de la Wehrmacht, suivit un stage de formation aux télécommunications à Stuttgart (où il a entendu des </a:t>
            </a:r>
            <a:r>
              <a:rPr lang="fr-FR" dirty="0" err="1"/>
              <a:t>confs</a:t>
            </a:r>
            <a:r>
              <a:rPr lang="fr-FR" dirty="0"/>
              <a:t> de </a:t>
            </a:r>
            <a:r>
              <a:rPr lang="fr-FR" dirty="0" err="1"/>
              <a:t>Niemöller</a:t>
            </a:r>
            <a:r>
              <a:rPr lang="fr-FR" dirty="0"/>
              <a:t>) et se trouva dans la Wehrmacht, d’abord en armée d’occupation à Marseille, puis en Albanie, enfin en Yougoslavie.</a:t>
            </a:r>
          </a:p>
          <a:p>
            <a:endParaRPr lang="fr-FR" dirty="0"/>
          </a:p>
          <a:p>
            <a:r>
              <a:rPr lang="fr-FR" dirty="0"/>
              <a:t>Le dimanche après Noël 1943 à Tirana, il y avait une soirée de soldats et officiers engagés protestants autour de l’aumônier militaire de la division. La discussion concernait surtout les relations entre </a:t>
            </a:r>
            <a:r>
              <a:rPr lang="fr-FR" dirty="0" smtClean="0"/>
              <a:t>l’État </a:t>
            </a:r>
            <a:r>
              <a:rPr lang="fr-FR" dirty="0"/>
              <a:t>et </a:t>
            </a:r>
            <a:r>
              <a:rPr lang="fr-FR" dirty="0" smtClean="0"/>
              <a:t>l’Église</a:t>
            </a:r>
            <a:r>
              <a:rPr lang="fr-FR" dirty="0"/>
              <a:t>. A la suite de cette réunion, on demanda à mon père de préparer un topo sur le sujet « Chrétien et soldat », topo qu’il présenta le 9 janvier 1944. Ce qui suit est une version un peu écourtée de ce topo d’après les notes qu’a laissées mon père (qui n’avait pas encore 24 ans).</a:t>
            </a:r>
          </a:p>
        </p:txBody>
      </p:sp>
    </p:spTree>
    <p:extLst>
      <p:ext uri="{BB962C8B-B14F-4D97-AF65-F5344CB8AC3E}">
        <p14:creationId xmlns:p14="http://schemas.microsoft.com/office/powerpoint/2010/main" val="145920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23333" y="374951"/>
            <a:ext cx="8224762" cy="5632312"/>
          </a:xfrm>
          <a:prstGeom prst="rect">
            <a:avLst/>
          </a:prstGeom>
          <a:noFill/>
        </p:spPr>
        <p:txBody>
          <a:bodyPr wrap="square" rtlCol="0">
            <a:spAutoFit/>
          </a:bodyPr>
          <a:lstStyle/>
          <a:p>
            <a:pPr lvl="0"/>
            <a:r>
              <a:rPr lang="fr-FR" dirty="0" smtClean="0"/>
              <a:t>1. Tu </a:t>
            </a:r>
            <a:r>
              <a:rPr lang="fr-FR" dirty="0"/>
              <a:t>ne tueras point.</a:t>
            </a:r>
          </a:p>
          <a:p>
            <a:r>
              <a:rPr lang="fr-FR" dirty="0"/>
              <a:t>Le commandement est clair : « Tu ne tueras point ». Et « tuer » est en quelque sorte le métier du soldat. Il y a des chrétiens qui refusent le service militaire en se fondant sur ce commandement. Je ne sais pas si cela existe en Allemagne, mais, en France, les protestants qui refusent le service militaire sont assez nombreux. Je ne pense pas que ce refus du service militaire puisse être clairement justifié par la Bible : Jésus ne demande pas au centurion de Capharnaüm de quitter le métier des armes ; Jean le Baptiste demande aux soldats de se contenter de leur solde, donc de ne pas utiliser de violence pour piller autrui ; Paul met en parallèle l’état de chrétien et celui du soldat (bouclier de la foi, casque du salut…). Il ne l’aurait pas fait s’il avait estimé que le métier des armes était incompatible avec l’état de chrétien. </a:t>
            </a:r>
          </a:p>
          <a:p>
            <a:r>
              <a:rPr lang="fr-FR" dirty="0"/>
              <a:t>Que dit Luther ?</a:t>
            </a:r>
          </a:p>
          <a:p>
            <a:r>
              <a:rPr lang="fr-FR" dirty="0"/>
              <a:t>Luther constate que la puissance du Mal règne dans ce monde et qu’elle incite les hommes à s’opposer dans les petites comme dans les grandes choses. La régulation de ce Mal est le travail de l’état. Pour la protection des hommes dans l’état, il y a la peine de mort : le bourreau ne fait pas une mauvaise action lorsqu’il exécute un condamné. Un état a besoin d’une armée pour se préserver de l’arbitraire d’un autre peuple, pour protéger la paix. Ne vaudrait-il pas mieux dire « tu n’assassineras pas » plutôt que « tu ne tueras pas » ? </a:t>
            </a:r>
          </a:p>
          <a:p>
            <a:r>
              <a:rPr lang="fr-FR" dirty="0"/>
              <a:t> </a:t>
            </a:r>
          </a:p>
        </p:txBody>
      </p:sp>
    </p:spTree>
    <p:extLst>
      <p:ext uri="{BB962C8B-B14F-4D97-AF65-F5344CB8AC3E}">
        <p14:creationId xmlns:p14="http://schemas.microsoft.com/office/powerpoint/2010/main" val="1198323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08000" y="0"/>
            <a:ext cx="8224762" cy="5909311"/>
          </a:xfrm>
          <a:prstGeom prst="rect">
            <a:avLst/>
          </a:prstGeom>
          <a:noFill/>
        </p:spPr>
        <p:txBody>
          <a:bodyPr wrap="square" rtlCol="0">
            <a:spAutoFit/>
          </a:bodyPr>
          <a:lstStyle/>
          <a:p>
            <a:r>
              <a:rPr lang="fr-FR" dirty="0"/>
              <a:t>Certains interprètes de Luther ont interprété cela en disant que l’ennemi de l’état est exclu de ce commandement. Je ne sais pas si on peut (dans la logique de Luther) exclure le fait de tuer sur le champ de bataille du champ de ce commandement. Je pense plutôt que, lorsqu’en tant que soldats nous sommes amenés à tuer quelqu’un, nous devons penser à ce commandement, devons considérer que cette action est mauvaise, qu’elle est une conséquence de l’emprisonnement dans le péché qui nous conduit à tuer, alors que notre vocation est d’aimer. </a:t>
            </a:r>
            <a:endParaRPr lang="fr-FR" dirty="0" smtClean="0"/>
          </a:p>
          <a:p>
            <a:endParaRPr lang="fr-FR" dirty="0"/>
          </a:p>
          <a:p>
            <a:pPr lvl="0"/>
            <a:r>
              <a:rPr lang="fr-FR" dirty="0" smtClean="0"/>
              <a:t>2. «</a:t>
            </a:r>
            <a:r>
              <a:rPr lang="fr-FR" dirty="0"/>
              <a:t> Aimez vos ennemis »</a:t>
            </a:r>
          </a:p>
          <a:p>
            <a:r>
              <a:rPr lang="fr-FR" dirty="0"/>
              <a:t>Jésus nous dit d’aimer nos ennemis. Actuellement, nous entendons parler de la haine à laquelle le peuple doit être conduit. On nous parle de la haine « sacrée » qui doit rendre possible la résistance jusqu’à la victoire. J’ai lu un livre d’un aumônier intitulé « Le chrétien peut-il être soldat ? » ; l’auteur y dit que le commandement de l’amour du prochain ne concerne pas l’ennemi du pays, ni l’ennemi politique, mais uniquement l’ennemi personnel ou religieux. Je ne pense pas qu’on puisse exclure quelqu’un de ce commandement d’amour du prochain et de l’ennemi. Cependant, ne confondons pas amour et sympathie. Lorsque j’ai traversé Stuttgart en flammes après le premier grand bombardement, j’ai ressenti une espèce de haine contre les ennemis responsables de cet acte terroriste. Il faudrait peut-être dire « estimer l’ennemi ». </a:t>
            </a:r>
            <a:endParaRPr lang="fr-FR" dirty="0" smtClean="0"/>
          </a:p>
          <a:p>
            <a:endParaRPr lang="fr-FR" dirty="0" smtClean="0"/>
          </a:p>
          <a:p>
            <a:endParaRPr lang="fr-FR" dirty="0"/>
          </a:p>
        </p:txBody>
      </p:sp>
    </p:spTree>
    <p:extLst>
      <p:ext uri="{BB962C8B-B14F-4D97-AF65-F5344CB8AC3E}">
        <p14:creationId xmlns:p14="http://schemas.microsoft.com/office/powerpoint/2010/main" val="1959164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23333" y="374951"/>
            <a:ext cx="8224762" cy="7017307"/>
          </a:xfrm>
          <a:prstGeom prst="rect">
            <a:avLst/>
          </a:prstGeom>
          <a:noFill/>
        </p:spPr>
        <p:txBody>
          <a:bodyPr wrap="square" rtlCol="0">
            <a:spAutoFit/>
          </a:bodyPr>
          <a:lstStyle/>
          <a:p>
            <a:r>
              <a:rPr lang="fr-FR" dirty="0"/>
              <a:t>Un exemple rapporté par un lieutenant : pendant la dernière campagne de France, un poste français se défendait avec acharnement contre l’armée allemande qui avançait ; plusieurs soldats allemands tombèrent ; lorsque les quelques survivants du poste français se rendirent, les troupes allemandes, pleines de haine, voulurent les abattre ; le lieutenant s’interposa et réussit, au risque de sa vie, à empêcher cet assassinat. Ce dépassement de la haine n’est pas naturel. On ne peut pas l’attendre de personnes qui ne connaissent pas l’amour du Christ. Pour nous, il est essentiel que nous connaissions cet amour et en vivions</a:t>
            </a:r>
            <a:r>
              <a:rPr lang="fr-FR" dirty="0" smtClean="0"/>
              <a:t>.</a:t>
            </a:r>
          </a:p>
          <a:p>
            <a:endParaRPr lang="fr-FR" dirty="0"/>
          </a:p>
          <a:p>
            <a:r>
              <a:rPr lang="fr-FR" dirty="0"/>
              <a:t>3. L’idéalisme guerrier. </a:t>
            </a:r>
          </a:p>
          <a:p>
            <a:r>
              <a:rPr lang="fr-FR" dirty="0"/>
              <a:t>Cette question peut laisser perplexe, mais elle me semble importante ; elle s’est posée à moi lorsque j’ai reçu récemment des lettres de deux amis : un étudiant en théologie protestante devant partir au service dans quelques jours et un vicaire catholique incorporé depuis quelques semaines. Cette problématique peut sembler particulièrement importante pour des pasteurs et prêtres, mais la spiritualité n’est pas un monopole des clercs : tous les chrétiens ont la vocation d’être des combattants du Christ pour le Royaume de Dieu.</a:t>
            </a:r>
          </a:p>
          <a:p>
            <a:pPr lvl="0"/>
            <a:r>
              <a:rPr lang="fr-FR" dirty="0"/>
              <a:t>	1. Lettre d’un étudiant en théologie protestante : « Prochainement je vais enfin 	être appelé au service militaire. Même si le travail ici est urgent et important, je 	ne supportais plus d’être ici chez moi (dans la </a:t>
            </a:r>
            <a:r>
              <a:rPr lang="fr-FR" dirty="0" err="1"/>
              <a:t>Heimat</a:t>
            </a:r>
            <a:r>
              <a:rPr lang="fr-FR" dirty="0"/>
              <a:t>), alors que tous mes 	camarades sont au front. J’ai hâte d’aller là où mes camarades défendent la 	patrie et le Reich au péril de leur vie. »</a:t>
            </a:r>
          </a:p>
          <a:p>
            <a:endParaRPr lang="fr-FR" dirty="0"/>
          </a:p>
          <a:p>
            <a:endParaRPr lang="fr-FR" dirty="0"/>
          </a:p>
          <a:p>
            <a:endParaRPr lang="fr-FR" dirty="0"/>
          </a:p>
        </p:txBody>
      </p:sp>
    </p:spTree>
    <p:extLst>
      <p:ext uri="{BB962C8B-B14F-4D97-AF65-F5344CB8AC3E}">
        <p14:creationId xmlns:p14="http://schemas.microsoft.com/office/powerpoint/2010/main" val="752413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31332" y="423332"/>
            <a:ext cx="7886097" cy="5078314"/>
          </a:xfrm>
          <a:prstGeom prst="rect">
            <a:avLst/>
          </a:prstGeom>
          <a:noFill/>
        </p:spPr>
        <p:txBody>
          <a:bodyPr wrap="square" rtlCol="0">
            <a:spAutoFit/>
          </a:bodyPr>
          <a:lstStyle/>
          <a:p>
            <a:pPr lvl="0"/>
            <a:r>
              <a:rPr lang="fr-FR" dirty="0"/>
              <a:t> </a:t>
            </a:r>
            <a:r>
              <a:rPr lang="fr-FR" dirty="0" smtClean="0"/>
              <a:t>	2. Lettre </a:t>
            </a:r>
            <a:r>
              <a:rPr lang="fr-FR" dirty="0"/>
              <a:t>de Jean </a:t>
            </a:r>
            <a:r>
              <a:rPr lang="fr-FR" dirty="0" err="1"/>
              <a:t>Keppi</a:t>
            </a:r>
            <a:r>
              <a:rPr lang="fr-FR" dirty="0"/>
              <a:t>, prêtre et ami de lycée : « Je suis soldat depuis </a:t>
            </a:r>
            <a:r>
              <a:rPr lang="fr-FR" dirty="0" smtClean="0"/>
              <a:t>	quelques </a:t>
            </a:r>
            <a:r>
              <a:rPr lang="fr-FR" dirty="0"/>
              <a:t>semaines. C’était dur de quitter mon travail et le ministère après si </a:t>
            </a:r>
            <a:r>
              <a:rPr lang="fr-FR" dirty="0" smtClean="0"/>
              <a:t>	peu </a:t>
            </a:r>
            <a:r>
              <a:rPr lang="fr-FR" dirty="0"/>
              <a:t>de temps. Mais je sais qu’ici aussi, je suis dans la main de Dieu. Nous </a:t>
            </a:r>
            <a:r>
              <a:rPr lang="fr-FR" dirty="0" smtClean="0"/>
              <a:t>	sommes </a:t>
            </a:r>
            <a:r>
              <a:rPr lang="fr-FR" dirty="0"/>
              <a:t>en train de chercher notre unité ; nous sommes souvent stationnés </a:t>
            </a:r>
            <a:r>
              <a:rPr lang="fr-FR" dirty="0" smtClean="0"/>
              <a:t>	plusieurs </a:t>
            </a:r>
            <a:r>
              <a:rPr lang="fr-FR" dirty="0"/>
              <a:t>jours dans des gares russes, avant de continuer notre voyage. Ce </a:t>
            </a:r>
            <a:r>
              <a:rPr lang="fr-FR" dirty="0" smtClean="0"/>
              <a:t>	temps </a:t>
            </a:r>
            <a:r>
              <a:rPr lang="fr-FR" dirty="0"/>
              <a:t>est pour moi un temps de croissance dans la foi et dans la réflexion. </a:t>
            </a:r>
            <a:r>
              <a:rPr lang="fr-FR" dirty="0" smtClean="0"/>
              <a:t>	J’espère </a:t>
            </a:r>
            <a:r>
              <a:rPr lang="fr-FR" dirty="0"/>
              <a:t>que le temps qui vient sera fructueux d’un point de vue spirituel. »</a:t>
            </a:r>
          </a:p>
          <a:p>
            <a:r>
              <a:rPr lang="fr-FR" dirty="0"/>
              <a:t> </a:t>
            </a:r>
          </a:p>
          <a:p>
            <a:r>
              <a:rPr lang="fr-FR" dirty="0"/>
              <a:t>Je trouve ces deux attitudes exemplaires :</a:t>
            </a:r>
          </a:p>
          <a:p>
            <a:r>
              <a:rPr lang="fr-FR" dirty="0"/>
              <a:t>Le premier veut montrer sa valeur en tant que soldat et participer au combat. L’autre voit toujours son devoir dans le combat pour le Royaume de Dieu. Evidemment, le catholique fera son devoir : la lâcheté ne convient pas à un chrétien. Mais l’attitude de mon ami catholique n’est-elle pas la vraie attitude chrétienne, parce qu’elle est centrée exclusivement sur le Christ et sur le Royaume de Dieu. L’attitude de mon ami protestant n’est-elle pas de l’idéalisme ? Pendant la première guerre, la situation semblait plus claire et une grande majorité des théologiens s’étaient porté volontaires ; 36% des étudiants en théologie protestante sont tombés au combat. </a:t>
            </a:r>
          </a:p>
        </p:txBody>
      </p:sp>
    </p:spTree>
    <p:extLst>
      <p:ext uri="{BB962C8B-B14F-4D97-AF65-F5344CB8AC3E}">
        <p14:creationId xmlns:p14="http://schemas.microsoft.com/office/powerpoint/2010/main" val="658900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03905" y="592666"/>
            <a:ext cx="7293428" cy="5078314"/>
          </a:xfrm>
          <a:prstGeom prst="rect">
            <a:avLst/>
          </a:prstGeom>
          <a:noFill/>
        </p:spPr>
        <p:txBody>
          <a:bodyPr wrap="square" rtlCol="0">
            <a:spAutoFit/>
          </a:bodyPr>
          <a:lstStyle/>
          <a:p>
            <a:r>
              <a:rPr lang="fr-FR" dirty="0"/>
              <a:t>La source de l’être et de l’action du chrétien doit être sa foi. Je me demande si cet engagement massif dans l’armée avait sa source dans la foi ou dans un idéalisme, c’est-à-dire un souhait de créer une humanité meilleure, plus noble, pour un empire allemand avec sa mission dans le monde… Dans la présente guerre aussi, des chrétiens se sacrifient, en nombre sans doute aussi important que dans la première guerre. Je ne crois pas que les sacrifices sanglants de la première guerre aient aidé l’avènement du Royaume de Dieu. Nous observons aujourd’hui qu’une grande partie de notre peuple se détache de </a:t>
            </a:r>
            <a:r>
              <a:rPr lang="fr-FR" dirty="0" smtClean="0"/>
              <a:t>l’Église</a:t>
            </a:r>
            <a:r>
              <a:rPr lang="fr-FR" dirty="0"/>
              <a:t>. Ne devons-nous pas en premier lieu nous battre pour le royaume intérieur, le Royaume de Dieu, l</a:t>
            </a:r>
            <a:r>
              <a:rPr lang="fr-FR" dirty="0" smtClean="0"/>
              <a:t>’</a:t>
            </a:r>
            <a:r>
              <a:rPr lang="fr-FR" dirty="0"/>
              <a:t> É</a:t>
            </a:r>
            <a:r>
              <a:rPr lang="fr-FR" dirty="0" smtClean="0"/>
              <a:t>glise </a:t>
            </a:r>
            <a:r>
              <a:rPr lang="fr-FR" dirty="0"/>
              <a:t>?  De plus nous savons aujourd’hui que l’autre royaume (le Reich), au service duquel nous sommes, s’oppose de toute sa force à l’Eglise et a déjà proféré des menaces de </a:t>
            </a:r>
            <a:r>
              <a:rPr lang="fr-FR"/>
              <a:t>persécution</a:t>
            </a:r>
            <a:r>
              <a:rPr lang="fr-FR" smtClean="0"/>
              <a:t>.</a:t>
            </a:r>
          </a:p>
          <a:p>
            <a:endParaRPr lang="fr-FR" dirty="0"/>
          </a:p>
          <a:p>
            <a:r>
              <a:rPr lang="fr-FR" dirty="0"/>
              <a:t>Quelle doit être notre attitude envers la prédication de la haine ? Quel rapport entre foi chrétienne et action en tant que soldat ? Est-il possible à un chrétien d’aller plus loin que son devoir au service d’un état dont le moins qu’on puisse dire est qu’il n’est pas chrétien ?</a:t>
            </a:r>
          </a:p>
        </p:txBody>
      </p:sp>
    </p:spTree>
    <p:extLst>
      <p:ext uri="{BB962C8B-B14F-4D97-AF65-F5344CB8AC3E}">
        <p14:creationId xmlns:p14="http://schemas.microsoft.com/office/powerpoint/2010/main" val="392221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peu d’histoire (2)</a:t>
            </a:r>
            <a:endParaRPr lang="fr-FR" dirty="0"/>
          </a:p>
        </p:txBody>
      </p:sp>
      <p:sp>
        <p:nvSpPr>
          <p:cNvPr id="3" name="Espace réservé du contenu 2"/>
          <p:cNvSpPr>
            <a:spLocks noGrp="1"/>
          </p:cNvSpPr>
          <p:nvPr>
            <p:ph idx="1"/>
          </p:nvPr>
        </p:nvSpPr>
        <p:spPr/>
        <p:txBody>
          <a:bodyPr>
            <a:normAutofit/>
          </a:bodyPr>
          <a:lstStyle/>
          <a:p>
            <a:r>
              <a:rPr lang="fr-FR" dirty="0" smtClean="0"/>
              <a:t>Jusqu’à la 1</a:t>
            </a:r>
            <a:r>
              <a:rPr lang="fr-FR" baseline="30000" dirty="0" smtClean="0"/>
              <a:t>ère</a:t>
            </a:r>
            <a:r>
              <a:rPr lang="fr-FR" dirty="0" smtClean="0"/>
              <a:t> guerre mondiale, tolérance religieuse à peu près généralisée.</a:t>
            </a:r>
          </a:p>
          <a:p>
            <a:r>
              <a:rPr lang="fr-FR" dirty="0" smtClean="0"/>
              <a:t>Dans les Eglises « protestantes », plusieurs tendances:</a:t>
            </a:r>
          </a:p>
          <a:p>
            <a:pPr marL="857250" lvl="1" indent="-457200">
              <a:buFontTx/>
              <a:buChar char="-"/>
            </a:pPr>
            <a:r>
              <a:rPr lang="fr-FR" dirty="0" smtClean="0"/>
              <a:t>« orthodoxes »</a:t>
            </a:r>
          </a:p>
          <a:p>
            <a:pPr marL="857250" lvl="1" indent="-457200">
              <a:buFontTx/>
              <a:buChar char="-"/>
            </a:pPr>
            <a:r>
              <a:rPr lang="fr-FR" dirty="0" smtClean="0"/>
              <a:t>« libéraux »</a:t>
            </a:r>
          </a:p>
          <a:p>
            <a:pPr marL="857250" lvl="1" indent="-457200">
              <a:buFontTx/>
              <a:buChar char="-"/>
            </a:pPr>
            <a:r>
              <a:rPr lang="fr-FR" dirty="0" smtClean="0"/>
              <a:t>« piétistes »</a:t>
            </a:r>
          </a:p>
          <a:p>
            <a:pPr marL="857250" lvl="1" indent="-457200">
              <a:buFontTx/>
              <a:buChar char="-"/>
            </a:pPr>
            <a:r>
              <a:rPr lang="fr-FR" dirty="0" smtClean="0"/>
              <a:t>« </a:t>
            </a:r>
            <a:r>
              <a:rPr lang="fr-FR" dirty="0" err="1" smtClean="0"/>
              <a:t>pan-germanistes</a:t>
            </a:r>
            <a:r>
              <a:rPr lang="fr-FR" dirty="0" smtClean="0"/>
              <a:t> » (en marge)</a:t>
            </a:r>
          </a:p>
          <a:p>
            <a:pPr marL="0" indent="0">
              <a:buNone/>
            </a:pPr>
            <a:endParaRPr lang="fr-FR" sz="2000" dirty="0"/>
          </a:p>
        </p:txBody>
      </p:sp>
    </p:spTree>
    <p:extLst>
      <p:ext uri="{BB962C8B-B14F-4D97-AF65-F5344CB8AC3E}">
        <p14:creationId xmlns:p14="http://schemas.microsoft.com/office/powerpoint/2010/main" val="2409592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peu d’histoire (3)</a:t>
            </a:r>
            <a:endParaRPr lang="fr-FR" dirty="0"/>
          </a:p>
        </p:txBody>
      </p:sp>
      <p:sp>
        <p:nvSpPr>
          <p:cNvPr id="3" name="Espace réservé du contenu 2"/>
          <p:cNvSpPr>
            <a:spLocks noGrp="1"/>
          </p:cNvSpPr>
          <p:nvPr>
            <p:ph idx="1"/>
          </p:nvPr>
        </p:nvSpPr>
        <p:spPr/>
        <p:txBody>
          <a:bodyPr>
            <a:normAutofit fontScale="77500" lnSpcReduction="20000"/>
          </a:bodyPr>
          <a:lstStyle/>
          <a:p>
            <a:r>
              <a:rPr lang="fr-FR" dirty="0" smtClean="0"/>
              <a:t>Les ancêtres des « Deutsche Christen »</a:t>
            </a:r>
          </a:p>
          <a:p>
            <a:pPr lvl="1"/>
            <a:r>
              <a:rPr lang="fr-FR" dirty="0" smtClean="0"/>
              <a:t>Adolf </a:t>
            </a:r>
            <a:r>
              <a:rPr lang="fr-FR" dirty="0" err="1" smtClean="0"/>
              <a:t>Stoecker</a:t>
            </a:r>
            <a:r>
              <a:rPr lang="fr-FR" dirty="0"/>
              <a:t> </a:t>
            </a:r>
            <a:r>
              <a:rPr lang="fr-FR" dirty="0" smtClean="0"/>
              <a:t>(1880), prédicateur à la cour de Berlin: l’Allemagne est « </a:t>
            </a:r>
            <a:r>
              <a:rPr lang="fr-FR" dirty="0" err="1" smtClean="0"/>
              <a:t>überfremdet</a:t>
            </a:r>
            <a:r>
              <a:rPr lang="fr-FR" dirty="0" smtClean="0"/>
              <a:t> » par les Juifs</a:t>
            </a:r>
          </a:p>
          <a:p>
            <a:pPr lvl="1"/>
            <a:r>
              <a:rPr lang="fr-FR" dirty="0" smtClean="0"/>
              <a:t>Arthur Bonus (1896): « </a:t>
            </a:r>
            <a:r>
              <a:rPr lang="fr-FR" dirty="0" err="1" smtClean="0"/>
              <a:t>Germanisierung</a:t>
            </a:r>
            <a:r>
              <a:rPr lang="fr-FR" dirty="0" smtClean="0"/>
              <a:t> des </a:t>
            </a:r>
            <a:r>
              <a:rPr lang="fr-FR" dirty="0" err="1" smtClean="0"/>
              <a:t>Christentums</a:t>
            </a:r>
            <a:endParaRPr lang="fr-FR" dirty="0" smtClean="0"/>
          </a:p>
          <a:p>
            <a:pPr lvl="1"/>
            <a:r>
              <a:rPr lang="fr-FR" dirty="0" smtClean="0"/>
              <a:t>Max </a:t>
            </a:r>
            <a:r>
              <a:rPr lang="fr-FR" dirty="0" err="1" smtClean="0"/>
              <a:t>Bewer</a:t>
            </a:r>
            <a:r>
              <a:rPr lang="fr-FR" dirty="0" smtClean="0"/>
              <a:t> (1861-1921): « Der Deutsche Christus »: </a:t>
            </a:r>
            <a:r>
              <a:rPr lang="fr-FR" sz="2000" dirty="0" smtClean="0"/>
              <a:t>Jésus était d’origine germanique: le matérialisme juif a empêché les chrétiens (dont les Allemands sont les meilleurs évidemment) de déployer leur spiritualité</a:t>
            </a:r>
          </a:p>
          <a:p>
            <a:pPr lvl="1"/>
            <a:r>
              <a:rPr lang="fr-FR" dirty="0" smtClean="0"/>
              <a:t>En 1917, plusieurs pasteurs publient 95 thèses, voulant fonder un christianisme allemand (supprimer l’ancien testament, purifier le nouveau testament de l’influence juive…). </a:t>
            </a:r>
          </a:p>
          <a:p>
            <a:r>
              <a:rPr lang="fr-FR" dirty="0" smtClean="0"/>
              <a:t>La 1</a:t>
            </a:r>
            <a:r>
              <a:rPr lang="fr-FR" baseline="30000" dirty="0" smtClean="0"/>
              <a:t>ère</a:t>
            </a:r>
            <a:r>
              <a:rPr lang="fr-FR" dirty="0" smtClean="0"/>
              <a:t> guerre: plus de la moitié des théologiens volontaires; 38% des étudiants en théologie morts au combat.</a:t>
            </a:r>
            <a:endParaRPr lang="fr-FR" dirty="0"/>
          </a:p>
        </p:txBody>
      </p:sp>
    </p:spTree>
    <p:extLst>
      <p:ext uri="{BB962C8B-B14F-4D97-AF65-F5344CB8AC3E}">
        <p14:creationId xmlns:p14="http://schemas.microsoft.com/office/powerpoint/2010/main" val="1444406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peu d’histoire (4)</a:t>
            </a:r>
            <a:endParaRPr lang="fr-FR" dirty="0"/>
          </a:p>
        </p:txBody>
      </p:sp>
      <p:sp>
        <p:nvSpPr>
          <p:cNvPr id="3" name="Espace réservé du contenu 2"/>
          <p:cNvSpPr>
            <a:spLocks noGrp="1"/>
          </p:cNvSpPr>
          <p:nvPr>
            <p:ph idx="1"/>
          </p:nvPr>
        </p:nvSpPr>
        <p:spPr/>
        <p:txBody>
          <a:bodyPr>
            <a:normAutofit/>
          </a:bodyPr>
          <a:lstStyle/>
          <a:p>
            <a:r>
              <a:rPr lang="fr-FR" dirty="0" smtClean="0"/>
              <a:t>Le « </a:t>
            </a:r>
            <a:r>
              <a:rPr lang="fr-FR" dirty="0" err="1" smtClean="0"/>
              <a:t>Kirchenkampf</a:t>
            </a:r>
            <a:r>
              <a:rPr lang="fr-FR" dirty="0" smtClean="0"/>
              <a:t> »</a:t>
            </a:r>
          </a:p>
          <a:p>
            <a:pPr marL="0" indent="0">
              <a:buNone/>
            </a:pPr>
            <a:r>
              <a:rPr lang="fr-FR" dirty="0" smtClean="0"/>
              <a:t>Hitler était d’origine catholique, mais en fait païen. Lorsqu’il est arrivé au pouvoir, les Eglises étaient souvent plutôt soulagées, par peur du communisme</a:t>
            </a:r>
            <a:endParaRPr lang="fr-FR" dirty="0"/>
          </a:p>
        </p:txBody>
      </p:sp>
    </p:spTree>
    <p:extLst>
      <p:ext uri="{BB962C8B-B14F-4D97-AF65-F5344CB8AC3E}">
        <p14:creationId xmlns:p14="http://schemas.microsoft.com/office/powerpoint/2010/main" val="3017914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1511775" y="0"/>
            <a:ext cx="4781447" cy="6858000"/>
          </a:xfrm>
          <a:prstGeom prst="rect">
            <a:avLst/>
          </a:prstGeom>
        </p:spPr>
      </p:pic>
      <p:sp>
        <p:nvSpPr>
          <p:cNvPr id="7" name="ZoneTexte 6"/>
          <p:cNvSpPr txBox="1"/>
          <p:nvPr/>
        </p:nvSpPr>
        <p:spPr>
          <a:xfrm>
            <a:off x="6885628" y="1606322"/>
            <a:ext cx="2029578" cy="1477328"/>
          </a:xfrm>
          <a:prstGeom prst="rect">
            <a:avLst/>
          </a:prstGeom>
          <a:noFill/>
        </p:spPr>
        <p:txBody>
          <a:bodyPr wrap="square" rtlCol="0">
            <a:spAutoFit/>
          </a:bodyPr>
          <a:lstStyle/>
          <a:p>
            <a:r>
              <a:rPr lang="fr-FR" dirty="0" smtClean="0"/>
              <a:t>Entre nous,</a:t>
            </a:r>
          </a:p>
          <a:p>
            <a:r>
              <a:rPr lang="fr-FR" dirty="0" smtClean="0"/>
              <a:t>Je préfère 10 croix gammées à une faucille et un marteau</a:t>
            </a:r>
            <a:endParaRPr lang="fr-FR" dirty="0"/>
          </a:p>
        </p:txBody>
      </p:sp>
    </p:spTree>
    <p:extLst>
      <p:ext uri="{BB962C8B-B14F-4D97-AF65-F5344CB8AC3E}">
        <p14:creationId xmlns:p14="http://schemas.microsoft.com/office/powerpoint/2010/main" val="1306240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peu d’histoire (5)</a:t>
            </a:r>
            <a:endParaRPr lang="fr-FR" dirty="0"/>
          </a:p>
        </p:txBody>
      </p:sp>
      <p:sp>
        <p:nvSpPr>
          <p:cNvPr id="3" name="Espace réservé du contenu 2"/>
          <p:cNvSpPr>
            <a:spLocks noGrp="1"/>
          </p:cNvSpPr>
          <p:nvPr>
            <p:ph idx="1"/>
          </p:nvPr>
        </p:nvSpPr>
        <p:spPr/>
        <p:txBody>
          <a:bodyPr>
            <a:normAutofit lnSpcReduction="10000"/>
          </a:bodyPr>
          <a:lstStyle/>
          <a:p>
            <a:r>
              <a:rPr lang="fr-FR" dirty="0" smtClean="0"/>
              <a:t>1921: Bund </a:t>
            </a:r>
            <a:r>
              <a:rPr lang="fr-FR" dirty="0" err="1" smtClean="0"/>
              <a:t>für</a:t>
            </a:r>
            <a:r>
              <a:rPr lang="fr-FR" dirty="0" smtClean="0"/>
              <a:t> </a:t>
            </a:r>
            <a:r>
              <a:rPr lang="fr-FR" dirty="0" err="1" smtClean="0"/>
              <a:t>Deutschen</a:t>
            </a:r>
            <a:r>
              <a:rPr lang="fr-FR" dirty="0" smtClean="0"/>
              <a:t> </a:t>
            </a:r>
            <a:r>
              <a:rPr lang="fr-FR" dirty="0" err="1" smtClean="0"/>
              <a:t>Kirche</a:t>
            </a:r>
            <a:r>
              <a:rPr lang="fr-FR" dirty="0" smtClean="0"/>
              <a:t> </a:t>
            </a:r>
            <a:r>
              <a:rPr lang="fr-FR" sz="2000" dirty="0" smtClean="0"/>
              <a:t>(raciste, antisémite)</a:t>
            </a:r>
          </a:p>
          <a:p>
            <a:r>
              <a:rPr lang="fr-FR" dirty="0" smtClean="0"/>
              <a:t>Refus, même des chrétiens nationalistes: </a:t>
            </a:r>
            <a:r>
              <a:rPr lang="fr-FR" sz="2000" dirty="0" smtClean="0"/>
              <a:t>« Qui sacrifie l’ancien testament, perdra bientôt le nouveau »</a:t>
            </a:r>
          </a:p>
          <a:p>
            <a:r>
              <a:rPr lang="fr-FR" dirty="0" smtClean="0"/>
              <a:t>1930: Rosenberg: « Der </a:t>
            </a:r>
            <a:r>
              <a:rPr lang="fr-FR" dirty="0" err="1" smtClean="0"/>
              <a:t>Mythos</a:t>
            </a:r>
            <a:r>
              <a:rPr lang="fr-FR" dirty="0" smtClean="0"/>
              <a:t> des 20. </a:t>
            </a:r>
            <a:r>
              <a:rPr lang="fr-FR" dirty="0" err="1" smtClean="0"/>
              <a:t>Jahrhundert</a:t>
            </a:r>
            <a:r>
              <a:rPr lang="fr-FR" dirty="0" smtClean="0"/>
              <a:t> »: </a:t>
            </a:r>
            <a:r>
              <a:rPr lang="fr-FR" sz="2100" dirty="0" smtClean="0"/>
              <a:t>l’internationalisme marxiste et l’internationalisme catholique sont deux faces de la même idéologie juive: il faut pousser la Réforme à son bout et éliminer toute trace de judaïsme</a:t>
            </a:r>
          </a:p>
          <a:p>
            <a:r>
              <a:rPr lang="fr-FR" dirty="0" smtClean="0"/>
              <a:t>En 1932, fondation des « Deutsche Christen »</a:t>
            </a:r>
          </a:p>
          <a:p>
            <a:pPr marL="0" indent="0">
              <a:buNone/>
            </a:pPr>
            <a:r>
              <a:rPr lang="fr-FR" dirty="0" smtClean="0"/>
              <a:t>Mouvement dans l’Eglise Protestante (DEK)</a:t>
            </a:r>
            <a:endParaRPr lang="fr-FR" dirty="0"/>
          </a:p>
        </p:txBody>
      </p:sp>
    </p:spTree>
    <p:extLst>
      <p:ext uri="{BB962C8B-B14F-4D97-AF65-F5344CB8AC3E}">
        <p14:creationId xmlns:p14="http://schemas.microsoft.com/office/powerpoint/2010/main" val="4050160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317500"/>
            <a:ext cx="9144000" cy="6202814"/>
          </a:xfrm>
          <a:prstGeom prst="rect">
            <a:avLst/>
          </a:prstGeom>
        </p:spPr>
      </p:pic>
      <p:sp>
        <p:nvSpPr>
          <p:cNvPr id="6" name="ZoneTexte 5"/>
          <p:cNvSpPr txBox="1"/>
          <p:nvPr/>
        </p:nvSpPr>
        <p:spPr>
          <a:xfrm>
            <a:off x="2801566" y="6430152"/>
            <a:ext cx="2775219" cy="369332"/>
          </a:xfrm>
          <a:prstGeom prst="rect">
            <a:avLst/>
          </a:prstGeom>
          <a:noFill/>
        </p:spPr>
        <p:txBody>
          <a:bodyPr wrap="none" rtlCol="0">
            <a:spAutoFit/>
          </a:bodyPr>
          <a:lstStyle/>
          <a:p>
            <a:r>
              <a:rPr lang="fr-FR" dirty="0" smtClean="0"/>
              <a:t>Journée Luther 1933, Berlin</a:t>
            </a:r>
            <a:endParaRPr lang="fr-FR" dirty="0"/>
          </a:p>
        </p:txBody>
      </p:sp>
    </p:spTree>
    <p:extLst>
      <p:ext uri="{BB962C8B-B14F-4D97-AF65-F5344CB8AC3E}">
        <p14:creationId xmlns:p14="http://schemas.microsoft.com/office/powerpoint/2010/main" val="491794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peu d’histoire (6)</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1933: DC à la direction de l’Eglise de Thuringe: un tiers des pasteurs adhère. </a:t>
            </a:r>
          </a:p>
          <a:p>
            <a:r>
              <a:rPr lang="fr-FR" dirty="0" smtClean="0"/>
              <a:t>En 1933 le parti NS n’a pas la majorité absolue, et Hitler parle du rôle positif des grandes Eglises.</a:t>
            </a:r>
          </a:p>
          <a:p>
            <a:r>
              <a:rPr lang="fr-FR" dirty="0" smtClean="0"/>
              <a:t>Un théologien protestant (Emmanuel </a:t>
            </a:r>
            <a:r>
              <a:rPr lang="fr-FR" dirty="0" err="1" smtClean="0"/>
              <a:t>Hirsch</a:t>
            </a:r>
            <a:r>
              <a:rPr lang="fr-FR" dirty="0" smtClean="0"/>
              <a:t>): </a:t>
            </a:r>
            <a:r>
              <a:rPr lang="fr-FR" sz="2200" dirty="0" smtClean="0"/>
              <a:t>Aucun autre peuple n’a un homme d’état aussi engagé pour le christianisme: lorsque Hitler a terminé son discours par une prière, le monde entier a pu se persuader de son honnêteté</a:t>
            </a:r>
          </a:p>
          <a:p>
            <a:r>
              <a:rPr lang="fr-FR" sz="2800" dirty="0" smtClean="0"/>
              <a:t>Aux élections synodales de juillet 1933, victoire écrasante des DC (action de mission intérieure importante; programme édulcoré)</a:t>
            </a:r>
            <a:endParaRPr lang="fr-FR" sz="2800" dirty="0"/>
          </a:p>
        </p:txBody>
      </p:sp>
    </p:spTree>
    <p:extLst>
      <p:ext uri="{BB962C8B-B14F-4D97-AF65-F5344CB8AC3E}">
        <p14:creationId xmlns:p14="http://schemas.microsoft.com/office/powerpoint/2010/main" val="3191688623"/>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2206</TotalTime>
  <Words>1953</Words>
  <Application>Microsoft Macintosh PowerPoint</Application>
  <PresentationFormat>Présentation à l'écran (4:3)</PresentationFormat>
  <Paragraphs>119</Paragraphs>
  <Slides>27</Slides>
  <Notes>0</Notes>
  <HiddenSlides>0</HiddenSlides>
  <MMClips>0</MMClips>
  <ScaleCrop>false</ScaleCrop>
  <HeadingPairs>
    <vt:vector size="4" baseType="variant">
      <vt:variant>
        <vt:lpstr>Thème</vt:lpstr>
      </vt:variant>
      <vt:variant>
        <vt:i4>1</vt:i4>
      </vt:variant>
      <vt:variant>
        <vt:lpstr>Titres des diapositives</vt:lpstr>
      </vt:variant>
      <vt:variant>
        <vt:i4>27</vt:i4>
      </vt:variant>
    </vt:vector>
  </HeadingPairs>
  <TitlesOfParts>
    <vt:vector size="28" baseType="lpstr">
      <vt:lpstr>Thème Office</vt:lpstr>
      <vt:lpstr>Le chrétien en politique</vt:lpstr>
      <vt:lpstr>Un peu d’histoire</vt:lpstr>
      <vt:lpstr>Un peu d’histoire (2)</vt:lpstr>
      <vt:lpstr>Un peu d’histoire (3)</vt:lpstr>
      <vt:lpstr>Un peu d’histoire (4)</vt:lpstr>
      <vt:lpstr>Présentation PowerPoint</vt:lpstr>
      <vt:lpstr>Un peu d’histoire (5)</vt:lpstr>
      <vt:lpstr>Présentation PowerPoint</vt:lpstr>
      <vt:lpstr>Un peu d’histoire (6)</vt:lpstr>
      <vt:lpstr>Un peu d’histoire (7)</vt:lpstr>
      <vt:lpstr>Présentation PowerPoint</vt:lpstr>
      <vt:lpstr>Présentation PowerPoint</vt:lpstr>
      <vt:lpstr>Un peu d’histoire (8)</vt:lpstr>
      <vt:lpstr>Présentation PowerPoint</vt:lpstr>
      <vt:lpstr>Présentation PowerPoint</vt:lpstr>
      <vt:lpstr>Présentation PowerPoint</vt:lpstr>
      <vt:lpstr>Hans Meiser (1881-1956)</vt:lpstr>
      <vt:lpstr>Hans Meiser (1881-1956)</vt:lpstr>
      <vt:lpstr>Schulderklärung der evangelischen Christenheit Deutschlands Déclaration de culpabilité de la chrétienté protestante d’Allemagne(19 octobre 1945)</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LRGP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chrétien en politique</dc:title>
  <dc:creator>Gabriel WILD</dc:creator>
  <cp:lastModifiedBy>Gabriel WILD</cp:lastModifiedBy>
  <cp:revision>45</cp:revision>
  <cp:lastPrinted>2016-07-21T08:45:46Z</cp:lastPrinted>
  <dcterms:created xsi:type="dcterms:W3CDTF">2016-06-22T16:07:25Z</dcterms:created>
  <dcterms:modified xsi:type="dcterms:W3CDTF">2016-07-21T11:58:11Z</dcterms:modified>
</cp:coreProperties>
</file>